
<file path=[Content_Types].xml><?xml version="1.0" encoding="utf-8"?>
<Types xmlns="http://schemas.openxmlformats.org/package/2006/content-types">
  <Default Extension="fntdata" ContentType="application/x-fontdata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5143500" type="screen16x9"/>
  <p:notesSz cx="6858000" cy="9144000"/>
  <p:embeddedFontLst>
    <p:embeddedFont>
      <p:font typeface="Roboto" panose="02000000000000000000" pitchFamily="2" charset="0"/>
      <p:regular r:id="rId15"/>
      <p:bold r:id="rId16"/>
      <p:italic r:id="rId17"/>
      <p:boldItalic r:id="rId18"/>
    </p:embeddedFont>
    <p:embeddedFont>
      <p:font typeface="Roboto Medium" panose="02000000000000000000" pitchFamily="2" charset="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966" y="84"/>
      </p:cViewPr>
      <p:guideLst>
        <p:guide orient="horz" pos="1620"/>
        <p:guide pos="2880"/>
      </p:guideLst>
    </p:cSldViewPr>
  </p:slideViewPr>
  <p:notesTextViewPr>
    <p:cViewPr>
      <p:scale>
        <a:sx n="200" d="100"/>
        <a:sy n="2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igma.com/board/VKQnk0YHA15TyIaYo3wZzD/Community-Report-Back-Flow-Chart?node-id=0-1&amp;t=m7KI3XmbZHzFIdYJ-1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afa6ddcb38_0_0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Voice over </a:t>
            </a:r>
            <a:endParaRPr/>
          </a:p>
        </p:txBody>
      </p:sp>
      <p:sp>
        <p:nvSpPr>
          <p:cNvPr id="52" name="Google Shape;52;g2afa6ddcb3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afa6ddcb38_0_141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g2afa6ddcb38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afa6ddcb38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2afa6ddcb38_0_163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https://www.figma.com/board/VKQnk0YHA15TyIaYo3wZzD/Community-Report-Back-Flow-Chart?node-id=0-1&amp;t=m7KI3XmbZHzFIdYJ-1</a:t>
            </a:r>
            <a:r>
              <a:rPr lang="en"/>
              <a:t> </a:t>
            </a:r>
            <a:endParaRPr/>
          </a:p>
        </p:txBody>
      </p:sp>
      <p:sp>
        <p:nvSpPr>
          <p:cNvPr id="240" name="Google Shape;240;g2afa6ddcb38_0_163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afa6ddcb38_0_170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g2afa6ddcb38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afa6ddcb38_0_11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g2afa6ddcb38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afa6ddcb38_0_25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g2afa6ddcb38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3dc98b2849_0_0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g33dc98b284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afa6ddcb38_0_54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g2afa6ddcb38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afa6ddcb38_0_76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147" name="Google Shape;147;g2afa6ddcb38_0_76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48" name="Google Shape;148;g2afa6ddcb38_0_76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g2afa6ddcb38_0_76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project includes data form Language Navigator surveys, semi-structured interviews, community health forums, and reviews of institutional policies around language services. </a:t>
            </a:r>
            <a:endParaRPr/>
          </a:p>
        </p:txBody>
      </p:sp>
      <p:sp>
        <p:nvSpPr>
          <p:cNvPr id="150" name="Google Shape;150;g2afa6ddcb38_0_76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151" name="Google Shape;151;g2afa6ddcb38_0_76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afa6ddcb38_0_93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g2afa6ddcb38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afa6ddcb38_0_115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g2afa6ddcb38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3cb1aafc9c_0_0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204" name="Google Shape;204;g33cb1aafc9c_0_0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205" name="Google Shape;205;g33cb1aafc9c_0_0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g33cb1aafc9c_0_0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project includes data form Language Navigator surveys, semi-structured interviews, community health forums, and reviews of institutional policies around language services. </a:t>
            </a:r>
            <a:endParaRPr/>
          </a:p>
        </p:txBody>
      </p:sp>
      <p:sp>
        <p:nvSpPr>
          <p:cNvPr id="207" name="Google Shape;207;g33cb1aafc9c_0_0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208" name="Google Shape;208;g33cb1aafc9c_0_0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4.m4a"/><Relationship Id="rId7" Type="http://schemas.openxmlformats.org/officeDocument/2006/relationships/image" Target="../media/image1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1.xml"/><Relationship Id="rId4" Type="http://schemas.openxmlformats.org/officeDocument/2006/relationships/audio" Target="../media/media14.m4a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3.m4a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1.xml"/><Relationship Id="rId4" Type="http://schemas.openxmlformats.org/officeDocument/2006/relationships/audio" Target="../media/media3.m4a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5.m4a"/><Relationship Id="rId7" Type="http://schemas.openxmlformats.org/officeDocument/2006/relationships/image" Target="../media/image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1.xml"/><Relationship Id="rId4" Type="http://schemas.openxmlformats.org/officeDocument/2006/relationships/audio" Target="../media/media5.m4a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8.m4a"/><Relationship Id="rId7" Type="http://schemas.openxmlformats.org/officeDocument/2006/relationships/image" Target="../media/image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1.xml"/><Relationship Id="rId4" Type="http://schemas.openxmlformats.org/officeDocument/2006/relationships/audio" Target="../media/media8.m4a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4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4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oogle Shape;54;p13"/>
          <p:cNvGrpSpPr/>
          <p:nvPr/>
        </p:nvGrpSpPr>
        <p:grpSpPr>
          <a:xfrm>
            <a:off x="209550" y="559070"/>
            <a:ext cx="8115567" cy="4187332"/>
            <a:chOff x="0" y="-38100"/>
            <a:chExt cx="4274726" cy="2205600"/>
          </a:xfrm>
        </p:grpSpPr>
        <p:sp>
          <p:nvSpPr>
            <p:cNvPr id="55" name="Google Shape;55;p1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 extrusionOk="0">
                  <a:moveTo>
                    <a:pt x="22896" y="0"/>
                  </a:moveTo>
                  <a:lnTo>
                    <a:pt x="4251830" y="0"/>
                  </a:lnTo>
                  <a:cubicBezTo>
                    <a:pt x="4264475" y="0"/>
                    <a:pt x="4274726" y="10251"/>
                    <a:pt x="4274726" y="22896"/>
                  </a:cubicBezTo>
                  <a:lnTo>
                    <a:pt x="4274726" y="2144571"/>
                  </a:lnTo>
                  <a:cubicBezTo>
                    <a:pt x="4274726" y="2150643"/>
                    <a:pt x="4272314" y="2156467"/>
                    <a:pt x="4268020" y="2160761"/>
                  </a:cubicBezTo>
                  <a:cubicBezTo>
                    <a:pt x="4263726" y="2165054"/>
                    <a:pt x="4257903" y="2167467"/>
                    <a:pt x="4251830" y="2167467"/>
                  </a:cubicBezTo>
                  <a:lnTo>
                    <a:pt x="22896" y="2167467"/>
                  </a:lnTo>
                  <a:cubicBezTo>
                    <a:pt x="16823" y="2167467"/>
                    <a:pt x="11000" y="2165054"/>
                    <a:pt x="6706" y="2160761"/>
                  </a:cubicBezTo>
                  <a:cubicBezTo>
                    <a:pt x="2412" y="2156467"/>
                    <a:pt x="0" y="2150643"/>
                    <a:pt x="0" y="2144571"/>
                  </a:cubicBezTo>
                  <a:lnTo>
                    <a:pt x="0" y="22896"/>
                  </a:lnTo>
                  <a:cubicBezTo>
                    <a:pt x="0" y="16823"/>
                    <a:pt x="2412" y="11000"/>
                    <a:pt x="6706" y="6706"/>
                  </a:cubicBezTo>
                  <a:cubicBezTo>
                    <a:pt x="11000" y="2412"/>
                    <a:pt x="16823" y="0"/>
                    <a:pt x="22896" y="0"/>
                  </a:cubicBezTo>
                  <a:close/>
                </a:path>
              </a:pathLst>
            </a:custGeom>
            <a:solidFill>
              <a:srgbClr val="8CA9AD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13"/>
            <p:cNvSpPr txBox="1"/>
            <p:nvPr/>
          </p:nvSpPr>
          <p:spPr>
            <a:xfrm>
              <a:off x="0" y="-38100"/>
              <a:ext cx="4274700" cy="220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7" name="Google Shape;57;p13"/>
          <p:cNvSpPr/>
          <p:nvPr/>
        </p:nvSpPr>
        <p:spPr>
          <a:xfrm>
            <a:off x="990600" y="-47012"/>
            <a:ext cx="2051489" cy="1122724"/>
          </a:xfrm>
          <a:custGeom>
            <a:avLst/>
            <a:gdLst/>
            <a:ahLst/>
            <a:cxnLst/>
            <a:rect l="l" t="t" r="r" b="b"/>
            <a:pathLst>
              <a:path w="4102978" h="2245448" extrusionOk="0">
                <a:moveTo>
                  <a:pt x="0" y="0"/>
                </a:moveTo>
                <a:lnTo>
                  <a:pt x="4102978" y="0"/>
                </a:lnTo>
                <a:lnTo>
                  <a:pt x="4102978" y="2245448"/>
                </a:lnTo>
                <a:lnTo>
                  <a:pt x="0" y="22454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58" name="Google Shape;58;p13"/>
          <p:cNvSpPr txBox="1"/>
          <p:nvPr/>
        </p:nvSpPr>
        <p:spPr>
          <a:xfrm>
            <a:off x="1642485" y="1556701"/>
            <a:ext cx="6320400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/>
            <a:r>
              <a:rPr kumimoji="0" lang="ar-SA" altLang="en-US" sz="4000" b="0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inherit"/>
                <a:cs typeface="Arial" panose="020B0604020202020204" pitchFamily="34" charset="0"/>
              </a:rPr>
              <a:t>راپور</a:t>
            </a:r>
            <a:r>
              <a:rPr kumimoji="0" lang="fa-IR" altLang="en-US" sz="4000" b="0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inherit"/>
                <a:cs typeface="Arial" panose="020B0604020202020204" pitchFamily="34" charset="0"/>
              </a:rPr>
              <a:t> برای شما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i="0" u="none" strike="noStrike" cap="none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i="0" u="none" strike="noStrike" cap="none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COMMUNITY REPORT BACK</a:t>
            </a:r>
            <a:endParaRPr sz="200" dirty="0"/>
          </a:p>
        </p:txBody>
      </p:sp>
      <p:sp>
        <p:nvSpPr>
          <p:cNvPr id="59" name="Google Shape;59;p13"/>
          <p:cNvSpPr txBox="1"/>
          <p:nvPr/>
        </p:nvSpPr>
        <p:spPr>
          <a:xfrm>
            <a:off x="5101842" y="3282314"/>
            <a:ext cx="28611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0" i="1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RCP</a:t>
            </a:r>
            <a:endParaRPr sz="700"/>
          </a:p>
        </p:txBody>
      </p:sp>
      <p:sp>
        <p:nvSpPr>
          <p:cNvPr id="60" name="Google Shape;60;p13"/>
          <p:cNvSpPr/>
          <p:nvPr/>
        </p:nvSpPr>
        <p:spPr>
          <a:xfrm>
            <a:off x="990600" y="3133725"/>
            <a:ext cx="1440180" cy="2057400"/>
          </a:xfrm>
          <a:custGeom>
            <a:avLst/>
            <a:gdLst/>
            <a:ahLst/>
            <a:cxnLst/>
            <a:rect l="l" t="t" r="r" b="b"/>
            <a:pathLst>
              <a:path w="2880360" h="4114800" extrusionOk="0">
                <a:moveTo>
                  <a:pt x="0" y="0"/>
                </a:moveTo>
                <a:lnTo>
                  <a:pt x="2880360" y="0"/>
                </a:lnTo>
                <a:lnTo>
                  <a:pt x="28803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1" name="Google Shape;61;p13"/>
          <p:cNvSpPr/>
          <p:nvPr/>
        </p:nvSpPr>
        <p:spPr>
          <a:xfrm rot="10800000">
            <a:off x="2811780" y="3836553"/>
            <a:ext cx="1711478" cy="1306947"/>
          </a:xfrm>
          <a:custGeom>
            <a:avLst/>
            <a:gdLst/>
            <a:ahLst/>
            <a:cxnLst/>
            <a:rect l="l" t="t" r="r" b="b"/>
            <a:pathLst>
              <a:path w="3422956" h="2613894" extrusionOk="0">
                <a:moveTo>
                  <a:pt x="0" y="0"/>
                </a:moveTo>
                <a:lnTo>
                  <a:pt x="3422956" y="0"/>
                </a:lnTo>
                <a:lnTo>
                  <a:pt x="3422956" y="2613894"/>
                </a:lnTo>
                <a:lnTo>
                  <a:pt x="0" y="26138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4D439D3-38D3-9DF1-95F1-05513EE5BD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3935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2FAC8631-1A5F-2377-6449-B7E9F48B10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76563" t="-76563" r="-76563" b="-76563"/>
          <a:stretch>
            <a:fillRect/>
          </a:stretch>
        </p:blipFill>
        <p:spPr>
          <a:xfrm>
            <a:off x="2774571" y="1174512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11"/>
    </mc:Choice>
    <mc:Fallback xmlns="">
      <p:transition spd="slow" advTm="53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" name="Google Shape;218;p22"/>
          <p:cNvGrpSpPr/>
          <p:nvPr/>
        </p:nvGrpSpPr>
        <p:grpSpPr>
          <a:xfrm>
            <a:off x="514350" y="442017"/>
            <a:ext cx="8115567" cy="4187332"/>
            <a:chOff x="0" y="-38100"/>
            <a:chExt cx="4274726" cy="2205600"/>
          </a:xfrm>
        </p:grpSpPr>
        <p:sp>
          <p:nvSpPr>
            <p:cNvPr id="219" name="Google Shape;219;p22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 extrusionOk="0">
                  <a:moveTo>
                    <a:pt x="22896" y="0"/>
                  </a:moveTo>
                  <a:lnTo>
                    <a:pt x="4251830" y="0"/>
                  </a:lnTo>
                  <a:cubicBezTo>
                    <a:pt x="4264475" y="0"/>
                    <a:pt x="4274726" y="10251"/>
                    <a:pt x="4274726" y="22896"/>
                  </a:cubicBezTo>
                  <a:lnTo>
                    <a:pt x="4274726" y="2144571"/>
                  </a:lnTo>
                  <a:cubicBezTo>
                    <a:pt x="4274726" y="2150643"/>
                    <a:pt x="4272314" y="2156467"/>
                    <a:pt x="4268020" y="2160761"/>
                  </a:cubicBezTo>
                  <a:cubicBezTo>
                    <a:pt x="4263726" y="2165054"/>
                    <a:pt x="4257903" y="2167467"/>
                    <a:pt x="4251830" y="2167467"/>
                  </a:cubicBezTo>
                  <a:lnTo>
                    <a:pt x="22896" y="2167467"/>
                  </a:lnTo>
                  <a:cubicBezTo>
                    <a:pt x="16823" y="2167467"/>
                    <a:pt x="11000" y="2165054"/>
                    <a:pt x="6706" y="2160761"/>
                  </a:cubicBezTo>
                  <a:cubicBezTo>
                    <a:pt x="2412" y="2156467"/>
                    <a:pt x="0" y="2150643"/>
                    <a:pt x="0" y="2144571"/>
                  </a:cubicBezTo>
                  <a:lnTo>
                    <a:pt x="0" y="22896"/>
                  </a:lnTo>
                  <a:cubicBezTo>
                    <a:pt x="0" y="16823"/>
                    <a:pt x="2412" y="11000"/>
                    <a:pt x="6706" y="6706"/>
                  </a:cubicBezTo>
                  <a:cubicBezTo>
                    <a:pt x="11000" y="2412"/>
                    <a:pt x="16823" y="0"/>
                    <a:pt x="22896" y="0"/>
                  </a:cubicBezTo>
                  <a:close/>
                </a:path>
              </a:pathLst>
            </a:custGeom>
            <a:solidFill>
              <a:srgbClr val="8CA9AD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2"/>
            <p:cNvSpPr txBox="1"/>
            <p:nvPr/>
          </p:nvSpPr>
          <p:spPr>
            <a:xfrm>
              <a:off x="0" y="-38100"/>
              <a:ext cx="4274700" cy="220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1" name="Google Shape;221;p22"/>
          <p:cNvSpPr txBox="1"/>
          <p:nvPr/>
        </p:nvSpPr>
        <p:spPr>
          <a:xfrm>
            <a:off x="2950656" y="1985963"/>
            <a:ext cx="3786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 b="1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WHAT’S NEXT?</a:t>
            </a:r>
            <a:endParaRPr sz="700"/>
          </a:p>
        </p:txBody>
      </p:sp>
      <p:sp>
        <p:nvSpPr>
          <p:cNvPr id="222" name="Google Shape;222;p22"/>
          <p:cNvSpPr txBox="1"/>
          <p:nvPr/>
        </p:nvSpPr>
        <p:spPr>
          <a:xfrm>
            <a:off x="3651254" y="3100388"/>
            <a:ext cx="30855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0" i="1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RCP Research Team</a:t>
            </a:r>
            <a:endParaRPr sz="700"/>
          </a:p>
        </p:txBody>
      </p:sp>
      <p:sp>
        <p:nvSpPr>
          <p:cNvPr id="223" name="Google Shape;223;p22"/>
          <p:cNvSpPr txBox="1"/>
          <p:nvPr/>
        </p:nvSpPr>
        <p:spPr>
          <a:xfrm>
            <a:off x="895350" y="857250"/>
            <a:ext cx="9693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04.</a:t>
            </a:r>
            <a:endParaRPr sz="700"/>
          </a:p>
        </p:txBody>
      </p:sp>
      <p:sp>
        <p:nvSpPr>
          <p:cNvPr id="224" name="Google Shape;224;p22"/>
          <p:cNvSpPr/>
          <p:nvPr/>
        </p:nvSpPr>
        <p:spPr>
          <a:xfrm>
            <a:off x="2946839" y="4067788"/>
            <a:ext cx="2051489" cy="1122724"/>
          </a:xfrm>
          <a:custGeom>
            <a:avLst/>
            <a:gdLst/>
            <a:ahLst/>
            <a:cxnLst/>
            <a:rect l="l" t="t" r="r" b="b"/>
            <a:pathLst>
              <a:path w="4102978" h="2245448" extrusionOk="0">
                <a:moveTo>
                  <a:pt x="0" y="0"/>
                </a:moveTo>
                <a:lnTo>
                  <a:pt x="4102978" y="0"/>
                </a:lnTo>
                <a:lnTo>
                  <a:pt x="4102978" y="2245448"/>
                </a:lnTo>
                <a:lnTo>
                  <a:pt x="0" y="22454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25" name="Google Shape;225;p22"/>
          <p:cNvSpPr/>
          <p:nvPr/>
        </p:nvSpPr>
        <p:spPr>
          <a:xfrm>
            <a:off x="514350" y="4067788"/>
            <a:ext cx="2051489" cy="1566592"/>
          </a:xfrm>
          <a:custGeom>
            <a:avLst/>
            <a:gdLst/>
            <a:ahLst/>
            <a:cxnLst/>
            <a:rect l="l" t="t" r="r" b="b"/>
            <a:pathLst>
              <a:path w="4102978" h="3133183" extrusionOk="0">
                <a:moveTo>
                  <a:pt x="0" y="0"/>
                </a:moveTo>
                <a:lnTo>
                  <a:pt x="4102978" y="0"/>
                </a:lnTo>
                <a:lnTo>
                  <a:pt x="4102978" y="3133183"/>
                </a:lnTo>
                <a:lnTo>
                  <a:pt x="0" y="31331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grpSp>
        <p:nvGrpSpPr>
          <p:cNvPr id="226" name="Google Shape;226;p22"/>
          <p:cNvGrpSpPr/>
          <p:nvPr/>
        </p:nvGrpSpPr>
        <p:grpSpPr>
          <a:xfrm>
            <a:off x="6780193" y="-150375"/>
            <a:ext cx="3757231" cy="4214137"/>
            <a:chOff x="23020" y="10766"/>
            <a:chExt cx="10019282" cy="11237700"/>
          </a:xfrm>
        </p:grpSpPr>
        <p:cxnSp>
          <p:nvCxnSpPr>
            <p:cNvPr id="227" name="Google Shape;227;p22"/>
            <p:cNvCxnSpPr/>
            <p:nvPr/>
          </p:nvCxnSpPr>
          <p:spPr>
            <a:xfrm rot="10800000" flipH="1">
              <a:off x="23020" y="10766"/>
              <a:ext cx="5240100" cy="11237700"/>
            </a:xfrm>
            <a:prstGeom prst="straightConnector1">
              <a:avLst/>
            </a:prstGeom>
            <a:noFill/>
            <a:ln w="50800" cap="flat" cmpd="sng">
              <a:solidFill>
                <a:srgbClr val="BBCBC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8" name="Google Shape;228;p22"/>
            <p:cNvCxnSpPr/>
            <p:nvPr/>
          </p:nvCxnSpPr>
          <p:spPr>
            <a:xfrm rot="10800000" flipH="1">
              <a:off x="554040" y="10766"/>
              <a:ext cx="5240100" cy="11237700"/>
            </a:xfrm>
            <a:prstGeom prst="straightConnector1">
              <a:avLst/>
            </a:prstGeom>
            <a:noFill/>
            <a:ln w="50800" cap="flat" cmpd="sng">
              <a:solidFill>
                <a:srgbClr val="BBCBC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9" name="Google Shape;229;p22"/>
            <p:cNvCxnSpPr/>
            <p:nvPr/>
          </p:nvCxnSpPr>
          <p:spPr>
            <a:xfrm rot="10800000" flipH="1">
              <a:off x="1085061" y="10766"/>
              <a:ext cx="5240100" cy="11237700"/>
            </a:xfrm>
            <a:prstGeom prst="straightConnector1">
              <a:avLst/>
            </a:prstGeom>
            <a:noFill/>
            <a:ln w="50800" cap="flat" cmpd="sng">
              <a:solidFill>
                <a:srgbClr val="BBCBC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0" name="Google Shape;230;p22"/>
            <p:cNvCxnSpPr/>
            <p:nvPr/>
          </p:nvCxnSpPr>
          <p:spPr>
            <a:xfrm rot="10800000" flipH="1">
              <a:off x="1616081" y="10766"/>
              <a:ext cx="5240100" cy="11237700"/>
            </a:xfrm>
            <a:prstGeom prst="straightConnector1">
              <a:avLst/>
            </a:prstGeom>
            <a:noFill/>
            <a:ln w="50800" cap="flat" cmpd="sng">
              <a:solidFill>
                <a:srgbClr val="BBCBC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1" name="Google Shape;231;p22"/>
            <p:cNvCxnSpPr/>
            <p:nvPr/>
          </p:nvCxnSpPr>
          <p:spPr>
            <a:xfrm rot="10800000" flipH="1">
              <a:off x="2147101" y="10766"/>
              <a:ext cx="5240100" cy="11237700"/>
            </a:xfrm>
            <a:prstGeom prst="straightConnector1">
              <a:avLst/>
            </a:prstGeom>
            <a:noFill/>
            <a:ln w="50800" cap="flat" cmpd="sng">
              <a:solidFill>
                <a:srgbClr val="BBCBC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2" name="Google Shape;232;p22"/>
            <p:cNvCxnSpPr/>
            <p:nvPr/>
          </p:nvCxnSpPr>
          <p:spPr>
            <a:xfrm rot="10800000" flipH="1">
              <a:off x="2678121" y="10766"/>
              <a:ext cx="5240100" cy="11237700"/>
            </a:xfrm>
            <a:prstGeom prst="straightConnector1">
              <a:avLst/>
            </a:prstGeom>
            <a:noFill/>
            <a:ln w="50800" cap="flat" cmpd="sng">
              <a:solidFill>
                <a:srgbClr val="BBCBC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3" name="Google Shape;233;p22"/>
            <p:cNvCxnSpPr/>
            <p:nvPr/>
          </p:nvCxnSpPr>
          <p:spPr>
            <a:xfrm rot="10800000" flipH="1">
              <a:off x="3209142" y="10766"/>
              <a:ext cx="5240100" cy="11237700"/>
            </a:xfrm>
            <a:prstGeom prst="straightConnector1">
              <a:avLst/>
            </a:prstGeom>
            <a:noFill/>
            <a:ln w="50800" cap="flat" cmpd="sng">
              <a:solidFill>
                <a:srgbClr val="BBCBC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4" name="Google Shape;234;p22"/>
            <p:cNvCxnSpPr/>
            <p:nvPr/>
          </p:nvCxnSpPr>
          <p:spPr>
            <a:xfrm rot="10800000" flipH="1">
              <a:off x="3740162" y="10766"/>
              <a:ext cx="5240100" cy="11237700"/>
            </a:xfrm>
            <a:prstGeom prst="straightConnector1">
              <a:avLst/>
            </a:prstGeom>
            <a:noFill/>
            <a:ln w="50800" cap="flat" cmpd="sng">
              <a:solidFill>
                <a:srgbClr val="BBCBC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5" name="Google Shape;235;p22"/>
            <p:cNvCxnSpPr/>
            <p:nvPr/>
          </p:nvCxnSpPr>
          <p:spPr>
            <a:xfrm rot="10800000" flipH="1">
              <a:off x="4271182" y="10766"/>
              <a:ext cx="5240100" cy="11237700"/>
            </a:xfrm>
            <a:prstGeom prst="straightConnector1">
              <a:avLst/>
            </a:prstGeom>
            <a:noFill/>
            <a:ln w="50800" cap="flat" cmpd="sng">
              <a:solidFill>
                <a:srgbClr val="BBCBC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6" name="Google Shape;236;p22"/>
            <p:cNvCxnSpPr/>
            <p:nvPr/>
          </p:nvCxnSpPr>
          <p:spPr>
            <a:xfrm rot="10800000" flipH="1">
              <a:off x="4802202" y="10766"/>
              <a:ext cx="5240100" cy="11237700"/>
            </a:xfrm>
            <a:prstGeom prst="straightConnector1">
              <a:avLst/>
            </a:prstGeom>
            <a:noFill/>
            <a:ln w="50800" cap="flat" cmpd="sng">
              <a:solidFill>
                <a:srgbClr val="BBCBCD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FC7F718-097E-4BEF-F03E-23D349BC57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9F03D2D-8628-13A4-E5B9-45419B5E823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57"/>
    </mc:Choice>
    <mc:Fallback>
      <p:transition spd="slow" advTm="47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7" objId="3"/>
        <p14:stopEvt time="958" objId="3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23"/>
          <p:cNvPicPr preferRelativeResize="0"/>
          <p:nvPr/>
        </p:nvPicPr>
        <p:blipFill rotWithShape="1">
          <a:blip r:embed="rId5">
            <a:alphaModFix/>
          </a:blip>
          <a:srcRect l="2459" t="4248" r="2202" b="4376"/>
          <a:stretch/>
        </p:blipFill>
        <p:spPr>
          <a:xfrm>
            <a:off x="121825" y="465044"/>
            <a:ext cx="9022177" cy="4289613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23"/>
          <p:cNvSpPr/>
          <p:nvPr/>
        </p:nvSpPr>
        <p:spPr>
          <a:xfrm>
            <a:off x="6616261" y="-636175"/>
            <a:ext cx="2051489" cy="1122724"/>
          </a:xfrm>
          <a:custGeom>
            <a:avLst/>
            <a:gdLst/>
            <a:ahLst/>
            <a:cxnLst/>
            <a:rect l="l" t="t" r="r" b="b"/>
            <a:pathLst>
              <a:path w="4102978" h="2245448" extrusionOk="0">
                <a:moveTo>
                  <a:pt x="0" y="0"/>
                </a:moveTo>
                <a:lnTo>
                  <a:pt x="4102978" y="0"/>
                </a:lnTo>
                <a:lnTo>
                  <a:pt x="4102978" y="2245448"/>
                </a:lnTo>
                <a:lnTo>
                  <a:pt x="0" y="22454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44" name="Google Shape;244;p23"/>
          <p:cNvSpPr/>
          <p:nvPr/>
        </p:nvSpPr>
        <p:spPr>
          <a:xfrm>
            <a:off x="514350" y="4067788"/>
            <a:ext cx="2051489" cy="1566592"/>
          </a:xfrm>
          <a:custGeom>
            <a:avLst/>
            <a:gdLst/>
            <a:ahLst/>
            <a:cxnLst/>
            <a:rect l="l" t="t" r="r" b="b"/>
            <a:pathLst>
              <a:path w="4102978" h="3133183" extrusionOk="0">
                <a:moveTo>
                  <a:pt x="0" y="0"/>
                </a:moveTo>
                <a:lnTo>
                  <a:pt x="4102978" y="0"/>
                </a:lnTo>
                <a:lnTo>
                  <a:pt x="4102978" y="3133183"/>
                </a:lnTo>
                <a:lnTo>
                  <a:pt x="0" y="31331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1037B22-D9F6-AA45-0D08-2EB8C03FA2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803"/>
    </mc:Choice>
    <mc:Fallback xmlns="">
      <p:transition spd="slow" advTm="1128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0" objId="2"/>
        <p14:stopEvt time="896" objId="2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" name="Google Shape;249;p24"/>
          <p:cNvGrpSpPr/>
          <p:nvPr/>
        </p:nvGrpSpPr>
        <p:grpSpPr>
          <a:xfrm>
            <a:off x="514350" y="442017"/>
            <a:ext cx="8115567" cy="4187332"/>
            <a:chOff x="0" y="-38100"/>
            <a:chExt cx="4274726" cy="2205600"/>
          </a:xfrm>
        </p:grpSpPr>
        <p:sp>
          <p:nvSpPr>
            <p:cNvPr id="250" name="Google Shape;250;p2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 extrusionOk="0">
                  <a:moveTo>
                    <a:pt x="22896" y="0"/>
                  </a:moveTo>
                  <a:lnTo>
                    <a:pt x="4251830" y="0"/>
                  </a:lnTo>
                  <a:cubicBezTo>
                    <a:pt x="4264475" y="0"/>
                    <a:pt x="4274726" y="10251"/>
                    <a:pt x="4274726" y="22896"/>
                  </a:cubicBezTo>
                  <a:lnTo>
                    <a:pt x="4274726" y="2144571"/>
                  </a:lnTo>
                  <a:cubicBezTo>
                    <a:pt x="4274726" y="2150643"/>
                    <a:pt x="4272314" y="2156467"/>
                    <a:pt x="4268020" y="2160761"/>
                  </a:cubicBezTo>
                  <a:cubicBezTo>
                    <a:pt x="4263726" y="2165054"/>
                    <a:pt x="4257903" y="2167467"/>
                    <a:pt x="4251830" y="2167467"/>
                  </a:cubicBezTo>
                  <a:lnTo>
                    <a:pt x="22896" y="2167467"/>
                  </a:lnTo>
                  <a:cubicBezTo>
                    <a:pt x="16823" y="2167467"/>
                    <a:pt x="11000" y="2165054"/>
                    <a:pt x="6706" y="2160761"/>
                  </a:cubicBezTo>
                  <a:cubicBezTo>
                    <a:pt x="2412" y="2156467"/>
                    <a:pt x="0" y="2150643"/>
                    <a:pt x="0" y="2144571"/>
                  </a:cubicBezTo>
                  <a:lnTo>
                    <a:pt x="0" y="22896"/>
                  </a:lnTo>
                  <a:cubicBezTo>
                    <a:pt x="0" y="16823"/>
                    <a:pt x="2412" y="11000"/>
                    <a:pt x="6706" y="6706"/>
                  </a:cubicBezTo>
                  <a:cubicBezTo>
                    <a:pt x="11000" y="2412"/>
                    <a:pt x="16823" y="0"/>
                    <a:pt x="22896" y="0"/>
                  </a:cubicBezTo>
                  <a:close/>
                </a:path>
              </a:pathLst>
            </a:custGeom>
            <a:solidFill>
              <a:srgbClr val="8CA9AD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4"/>
            <p:cNvSpPr txBox="1"/>
            <p:nvPr/>
          </p:nvSpPr>
          <p:spPr>
            <a:xfrm>
              <a:off x="0" y="-38100"/>
              <a:ext cx="4274700" cy="220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2" name="Google Shape;252;p24"/>
          <p:cNvSpPr/>
          <p:nvPr/>
        </p:nvSpPr>
        <p:spPr>
          <a:xfrm>
            <a:off x="990600" y="-47012"/>
            <a:ext cx="2051489" cy="1122724"/>
          </a:xfrm>
          <a:custGeom>
            <a:avLst/>
            <a:gdLst/>
            <a:ahLst/>
            <a:cxnLst/>
            <a:rect l="l" t="t" r="r" b="b"/>
            <a:pathLst>
              <a:path w="4102978" h="2245448" extrusionOk="0">
                <a:moveTo>
                  <a:pt x="0" y="0"/>
                </a:moveTo>
                <a:lnTo>
                  <a:pt x="4102978" y="0"/>
                </a:lnTo>
                <a:lnTo>
                  <a:pt x="4102978" y="2245448"/>
                </a:lnTo>
                <a:lnTo>
                  <a:pt x="0" y="22454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53" name="Google Shape;253;p24"/>
          <p:cNvSpPr/>
          <p:nvPr/>
        </p:nvSpPr>
        <p:spPr>
          <a:xfrm>
            <a:off x="990600" y="3133725"/>
            <a:ext cx="1440180" cy="2057400"/>
          </a:xfrm>
          <a:custGeom>
            <a:avLst/>
            <a:gdLst/>
            <a:ahLst/>
            <a:cxnLst/>
            <a:rect l="l" t="t" r="r" b="b"/>
            <a:pathLst>
              <a:path w="2880360" h="4114800" extrusionOk="0">
                <a:moveTo>
                  <a:pt x="0" y="0"/>
                </a:moveTo>
                <a:lnTo>
                  <a:pt x="2880360" y="0"/>
                </a:lnTo>
                <a:lnTo>
                  <a:pt x="28803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54" name="Google Shape;254;p24"/>
          <p:cNvSpPr txBox="1"/>
          <p:nvPr/>
        </p:nvSpPr>
        <p:spPr>
          <a:xfrm>
            <a:off x="2430780" y="2092325"/>
            <a:ext cx="53103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300" b="1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THANK YOU</a:t>
            </a:r>
            <a:endParaRPr sz="700"/>
          </a:p>
        </p:txBody>
      </p:sp>
      <p:sp>
        <p:nvSpPr>
          <p:cNvPr id="255" name="Google Shape;255;p24"/>
          <p:cNvSpPr/>
          <p:nvPr/>
        </p:nvSpPr>
        <p:spPr>
          <a:xfrm rot="10800000">
            <a:off x="2811780" y="3836553"/>
            <a:ext cx="1711478" cy="1306947"/>
          </a:xfrm>
          <a:custGeom>
            <a:avLst/>
            <a:gdLst/>
            <a:ahLst/>
            <a:cxnLst/>
            <a:rect l="l" t="t" r="r" b="b"/>
            <a:pathLst>
              <a:path w="3422956" h="2613894" extrusionOk="0">
                <a:moveTo>
                  <a:pt x="0" y="0"/>
                </a:moveTo>
                <a:lnTo>
                  <a:pt x="3422956" y="0"/>
                </a:lnTo>
                <a:lnTo>
                  <a:pt x="3422956" y="2613894"/>
                </a:lnTo>
                <a:lnTo>
                  <a:pt x="0" y="26138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AE32634-BD37-A153-E5CA-40D0272E7A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77"/>
    </mc:Choice>
    <mc:Fallback>
      <p:transition spd="slow" advTm="43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9" objId="2"/>
        <p14:stopEvt time="890" objId="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/>
          <p:nvPr/>
        </p:nvSpPr>
        <p:spPr>
          <a:xfrm>
            <a:off x="6578161" y="0"/>
            <a:ext cx="2051489" cy="1566592"/>
          </a:xfrm>
          <a:custGeom>
            <a:avLst/>
            <a:gdLst/>
            <a:ahLst/>
            <a:cxnLst/>
            <a:rect l="l" t="t" r="r" b="b"/>
            <a:pathLst>
              <a:path w="4102978" h="3133183" extrusionOk="0">
                <a:moveTo>
                  <a:pt x="0" y="0"/>
                </a:moveTo>
                <a:lnTo>
                  <a:pt x="4102978" y="0"/>
                </a:lnTo>
                <a:lnTo>
                  <a:pt x="4102978" y="3133183"/>
                </a:lnTo>
                <a:lnTo>
                  <a:pt x="0" y="31331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7" name="Google Shape;67;p14"/>
          <p:cNvSpPr txBox="1"/>
          <p:nvPr/>
        </p:nvSpPr>
        <p:spPr>
          <a:xfrm>
            <a:off x="5879605" y="3495675"/>
            <a:ext cx="2750100" cy="12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 b="1" i="0" u="none" strike="noStrike" cap="none">
                <a:solidFill>
                  <a:srgbClr val="8CA9AD"/>
                </a:solidFill>
                <a:latin typeface="Avenir"/>
                <a:ea typeface="Avenir"/>
                <a:cs typeface="Avenir"/>
                <a:sym typeface="Avenir"/>
              </a:rPr>
              <a:t>TABLE OF</a:t>
            </a:r>
            <a:endParaRPr sz="700"/>
          </a:p>
          <a:p>
            <a:pPr marL="0" marR="0" lvl="0" indent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 b="1" i="0" u="none" strike="noStrike" cap="none">
                <a:solidFill>
                  <a:srgbClr val="8CA9AD"/>
                </a:solidFill>
                <a:latin typeface="Avenir"/>
                <a:ea typeface="Avenir"/>
                <a:cs typeface="Avenir"/>
                <a:sym typeface="Avenir"/>
              </a:rPr>
              <a:t>CONTENT</a:t>
            </a:r>
            <a:endParaRPr sz="700"/>
          </a:p>
        </p:txBody>
      </p:sp>
      <p:sp>
        <p:nvSpPr>
          <p:cNvPr id="68" name="Google Shape;68;p14"/>
          <p:cNvSpPr txBox="1"/>
          <p:nvPr/>
        </p:nvSpPr>
        <p:spPr>
          <a:xfrm>
            <a:off x="1208778" y="1100297"/>
            <a:ext cx="9693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i="0" u="none" strike="noStrike" cap="none">
                <a:solidFill>
                  <a:srgbClr val="8CA9AD"/>
                </a:solidFill>
                <a:latin typeface="Avenir"/>
                <a:ea typeface="Avenir"/>
                <a:cs typeface="Avenir"/>
                <a:sym typeface="Avenir"/>
              </a:rPr>
              <a:t>01.</a:t>
            </a:r>
            <a:endParaRPr sz="700"/>
          </a:p>
        </p:txBody>
      </p:sp>
      <p:sp>
        <p:nvSpPr>
          <p:cNvPr id="69" name="Google Shape;69;p14"/>
          <p:cNvSpPr txBox="1"/>
          <p:nvPr/>
        </p:nvSpPr>
        <p:spPr>
          <a:xfrm>
            <a:off x="1208778" y="1861290"/>
            <a:ext cx="9693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i="0" u="none" strike="noStrike" cap="none">
                <a:solidFill>
                  <a:srgbClr val="8CA9AD"/>
                </a:solidFill>
                <a:latin typeface="Avenir"/>
                <a:ea typeface="Avenir"/>
                <a:cs typeface="Avenir"/>
                <a:sym typeface="Avenir"/>
              </a:rPr>
              <a:t>02.</a:t>
            </a:r>
            <a:endParaRPr sz="700"/>
          </a:p>
        </p:txBody>
      </p:sp>
      <p:sp>
        <p:nvSpPr>
          <p:cNvPr id="70" name="Google Shape;70;p14"/>
          <p:cNvSpPr txBox="1"/>
          <p:nvPr/>
        </p:nvSpPr>
        <p:spPr>
          <a:xfrm>
            <a:off x="2177985" y="1251904"/>
            <a:ext cx="33633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0" u="none" strike="noStrike" cap="none">
                <a:solidFill>
                  <a:srgbClr val="737373"/>
                </a:solidFill>
                <a:latin typeface="Avenir"/>
                <a:ea typeface="Avenir"/>
                <a:cs typeface="Avenir"/>
                <a:sym typeface="Avenir"/>
              </a:rPr>
              <a:t>WHAT’S CRHE?</a:t>
            </a:r>
            <a:endParaRPr sz="700"/>
          </a:p>
        </p:txBody>
      </p:sp>
      <p:sp>
        <p:nvSpPr>
          <p:cNvPr id="71" name="Google Shape;71;p14"/>
          <p:cNvSpPr txBox="1"/>
          <p:nvPr/>
        </p:nvSpPr>
        <p:spPr>
          <a:xfrm>
            <a:off x="2177985" y="2012897"/>
            <a:ext cx="33633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0" u="none" strike="noStrike" cap="none">
                <a:solidFill>
                  <a:srgbClr val="737373"/>
                </a:solidFill>
                <a:latin typeface="Avenir"/>
                <a:ea typeface="Avenir"/>
                <a:cs typeface="Avenir"/>
                <a:sym typeface="Avenir"/>
              </a:rPr>
              <a:t>WHAT WE DID</a:t>
            </a:r>
            <a:endParaRPr sz="700"/>
          </a:p>
        </p:txBody>
      </p:sp>
      <p:sp>
        <p:nvSpPr>
          <p:cNvPr id="72" name="Google Shape;72;p14"/>
          <p:cNvSpPr txBox="1"/>
          <p:nvPr/>
        </p:nvSpPr>
        <p:spPr>
          <a:xfrm>
            <a:off x="1208778" y="2622284"/>
            <a:ext cx="9693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i="0" u="none" strike="noStrike" cap="none">
                <a:solidFill>
                  <a:srgbClr val="8CA9AD"/>
                </a:solidFill>
                <a:latin typeface="Avenir"/>
                <a:ea typeface="Avenir"/>
                <a:cs typeface="Avenir"/>
                <a:sym typeface="Avenir"/>
              </a:rPr>
              <a:t>03.</a:t>
            </a:r>
            <a:endParaRPr sz="700"/>
          </a:p>
        </p:txBody>
      </p:sp>
      <p:sp>
        <p:nvSpPr>
          <p:cNvPr id="73" name="Google Shape;73;p14"/>
          <p:cNvSpPr txBox="1"/>
          <p:nvPr/>
        </p:nvSpPr>
        <p:spPr>
          <a:xfrm>
            <a:off x="2177985" y="2773891"/>
            <a:ext cx="33633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0" u="none" strike="noStrike" cap="none">
                <a:solidFill>
                  <a:srgbClr val="737373"/>
                </a:solidFill>
                <a:latin typeface="Avenir"/>
                <a:ea typeface="Avenir"/>
                <a:cs typeface="Avenir"/>
                <a:sym typeface="Avenir"/>
              </a:rPr>
              <a:t>WHAT WE LEARNED</a:t>
            </a:r>
            <a:endParaRPr sz="700"/>
          </a:p>
        </p:txBody>
      </p:sp>
      <p:sp>
        <p:nvSpPr>
          <p:cNvPr id="74" name="Google Shape;74;p14"/>
          <p:cNvSpPr txBox="1"/>
          <p:nvPr/>
        </p:nvSpPr>
        <p:spPr>
          <a:xfrm>
            <a:off x="1208778" y="3383277"/>
            <a:ext cx="9693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i="0" u="none" strike="noStrike" cap="none">
                <a:solidFill>
                  <a:srgbClr val="8CA9AD"/>
                </a:solidFill>
                <a:latin typeface="Avenir"/>
                <a:ea typeface="Avenir"/>
                <a:cs typeface="Avenir"/>
                <a:sym typeface="Avenir"/>
              </a:rPr>
              <a:t>04.</a:t>
            </a:r>
            <a:endParaRPr sz="700"/>
          </a:p>
        </p:txBody>
      </p:sp>
      <p:sp>
        <p:nvSpPr>
          <p:cNvPr id="75" name="Google Shape;75;p14"/>
          <p:cNvSpPr txBox="1"/>
          <p:nvPr/>
        </p:nvSpPr>
        <p:spPr>
          <a:xfrm>
            <a:off x="2177985" y="3534884"/>
            <a:ext cx="33633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0" u="none" strike="noStrike" cap="none">
                <a:solidFill>
                  <a:srgbClr val="737373"/>
                </a:solidFill>
                <a:latin typeface="Avenir"/>
                <a:ea typeface="Avenir"/>
                <a:cs typeface="Avenir"/>
                <a:sym typeface="Avenir"/>
              </a:rPr>
              <a:t>WHAT’S NEXT?</a:t>
            </a:r>
            <a:endParaRPr sz="700"/>
          </a:p>
        </p:txBody>
      </p:sp>
      <p:sp>
        <p:nvSpPr>
          <p:cNvPr id="76" name="Google Shape;76;p14"/>
          <p:cNvSpPr/>
          <p:nvPr/>
        </p:nvSpPr>
        <p:spPr>
          <a:xfrm>
            <a:off x="1208778" y="4582138"/>
            <a:ext cx="2051489" cy="1122724"/>
          </a:xfrm>
          <a:custGeom>
            <a:avLst/>
            <a:gdLst/>
            <a:ahLst/>
            <a:cxnLst/>
            <a:rect l="l" t="t" r="r" b="b"/>
            <a:pathLst>
              <a:path w="4102978" h="2245448" extrusionOk="0">
                <a:moveTo>
                  <a:pt x="0" y="0"/>
                </a:moveTo>
                <a:lnTo>
                  <a:pt x="4102979" y="0"/>
                </a:lnTo>
                <a:lnTo>
                  <a:pt x="4102979" y="2245448"/>
                </a:lnTo>
                <a:lnTo>
                  <a:pt x="0" y="22454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C2E0D8FD-65F5-D75B-23A6-456C33DDAA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BC568CC-8346-F2B2-3C6F-CB313EF64F4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98"/>
    </mc:Choice>
    <mc:Fallback xmlns="">
      <p:transition spd="slow" advTm="116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1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8" objId="8"/>
        <p14:stopEvt time="940" objId="8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oogle Shape;81;p15"/>
          <p:cNvGrpSpPr/>
          <p:nvPr/>
        </p:nvGrpSpPr>
        <p:grpSpPr>
          <a:xfrm>
            <a:off x="514350" y="442017"/>
            <a:ext cx="8115567" cy="4187332"/>
            <a:chOff x="0" y="-38100"/>
            <a:chExt cx="4274726" cy="2205600"/>
          </a:xfrm>
        </p:grpSpPr>
        <p:sp>
          <p:nvSpPr>
            <p:cNvPr id="82" name="Google Shape;82;p1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 extrusionOk="0">
                  <a:moveTo>
                    <a:pt x="22896" y="0"/>
                  </a:moveTo>
                  <a:lnTo>
                    <a:pt x="4251830" y="0"/>
                  </a:lnTo>
                  <a:cubicBezTo>
                    <a:pt x="4264475" y="0"/>
                    <a:pt x="4274726" y="10251"/>
                    <a:pt x="4274726" y="22896"/>
                  </a:cubicBezTo>
                  <a:lnTo>
                    <a:pt x="4274726" y="2144571"/>
                  </a:lnTo>
                  <a:cubicBezTo>
                    <a:pt x="4274726" y="2150643"/>
                    <a:pt x="4272314" y="2156467"/>
                    <a:pt x="4268020" y="2160761"/>
                  </a:cubicBezTo>
                  <a:cubicBezTo>
                    <a:pt x="4263726" y="2165054"/>
                    <a:pt x="4257903" y="2167467"/>
                    <a:pt x="4251830" y="2167467"/>
                  </a:cubicBezTo>
                  <a:lnTo>
                    <a:pt x="22896" y="2167467"/>
                  </a:lnTo>
                  <a:cubicBezTo>
                    <a:pt x="16823" y="2167467"/>
                    <a:pt x="11000" y="2165054"/>
                    <a:pt x="6706" y="2160761"/>
                  </a:cubicBezTo>
                  <a:cubicBezTo>
                    <a:pt x="2412" y="2156467"/>
                    <a:pt x="0" y="2150643"/>
                    <a:pt x="0" y="2144571"/>
                  </a:cubicBezTo>
                  <a:lnTo>
                    <a:pt x="0" y="22896"/>
                  </a:lnTo>
                  <a:cubicBezTo>
                    <a:pt x="0" y="16823"/>
                    <a:pt x="2412" y="11000"/>
                    <a:pt x="6706" y="6706"/>
                  </a:cubicBezTo>
                  <a:cubicBezTo>
                    <a:pt x="11000" y="2412"/>
                    <a:pt x="16823" y="0"/>
                    <a:pt x="22896" y="0"/>
                  </a:cubicBezTo>
                  <a:close/>
                </a:path>
              </a:pathLst>
            </a:custGeom>
            <a:solidFill>
              <a:srgbClr val="8CA9AD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5"/>
            <p:cNvSpPr txBox="1"/>
            <p:nvPr/>
          </p:nvSpPr>
          <p:spPr>
            <a:xfrm>
              <a:off x="0" y="-38100"/>
              <a:ext cx="4274700" cy="220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4" name="Google Shape;84;p15"/>
          <p:cNvSpPr/>
          <p:nvPr/>
        </p:nvSpPr>
        <p:spPr>
          <a:xfrm>
            <a:off x="2946839" y="4067788"/>
            <a:ext cx="2051489" cy="1122724"/>
          </a:xfrm>
          <a:custGeom>
            <a:avLst/>
            <a:gdLst/>
            <a:ahLst/>
            <a:cxnLst/>
            <a:rect l="l" t="t" r="r" b="b"/>
            <a:pathLst>
              <a:path w="4102978" h="2245448" extrusionOk="0">
                <a:moveTo>
                  <a:pt x="0" y="0"/>
                </a:moveTo>
                <a:lnTo>
                  <a:pt x="4102978" y="0"/>
                </a:lnTo>
                <a:lnTo>
                  <a:pt x="4102978" y="2245448"/>
                </a:lnTo>
                <a:lnTo>
                  <a:pt x="0" y="22454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85" name="Google Shape;85;p15"/>
          <p:cNvSpPr/>
          <p:nvPr/>
        </p:nvSpPr>
        <p:spPr>
          <a:xfrm>
            <a:off x="514350" y="4067788"/>
            <a:ext cx="2051489" cy="1566592"/>
          </a:xfrm>
          <a:custGeom>
            <a:avLst/>
            <a:gdLst/>
            <a:ahLst/>
            <a:cxnLst/>
            <a:rect l="l" t="t" r="r" b="b"/>
            <a:pathLst>
              <a:path w="4102978" h="3133183" extrusionOk="0">
                <a:moveTo>
                  <a:pt x="0" y="0"/>
                </a:moveTo>
                <a:lnTo>
                  <a:pt x="4102978" y="0"/>
                </a:lnTo>
                <a:lnTo>
                  <a:pt x="4102978" y="3133183"/>
                </a:lnTo>
                <a:lnTo>
                  <a:pt x="0" y="31331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86" name="Google Shape;86;p15"/>
          <p:cNvSpPr txBox="1"/>
          <p:nvPr/>
        </p:nvSpPr>
        <p:spPr>
          <a:xfrm>
            <a:off x="2950656" y="1871661"/>
            <a:ext cx="3786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 b="1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WHAT’S CRHE?</a:t>
            </a:r>
            <a:endParaRPr sz="700"/>
          </a:p>
        </p:txBody>
      </p:sp>
      <p:sp>
        <p:nvSpPr>
          <p:cNvPr id="87" name="Google Shape;87;p15"/>
          <p:cNvSpPr txBox="1"/>
          <p:nvPr/>
        </p:nvSpPr>
        <p:spPr>
          <a:xfrm>
            <a:off x="3430268" y="2986086"/>
            <a:ext cx="33066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0" i="1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RCP Community Research</a:t>
            </a:r>
            <a:endParaRPr sz="700"/>
          </a:p>
        </p:txBody>
      </p:sp>
      <p:sp>
        <p:nvSpPr>
          <p:cNvPr id="88" name="Google Shape;88;p15"/>
          <p:cNvSpPr txBox="1"/>
          <p:nvPr/>
        </p:nvSpPr>
        <p:spPr>
          <a:xfrm>
            <a:off x="895350" y="857250"/>
            <a:ext cx="9693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01.</a:t>
            </a:r>
            <a:endParaRPr sz="700"/>
          </a:p>
        </p:txBody>
      </p:sp>
      <p:grpSp>
        <p:nvGrpSpPr>
          <p:cNvPr id="89" name="Google Shape;89;p15"/>
          <p:cNvGrpSpPr/>
          <p:nvPr/>
        </p:nvGrpSpPr>
        <p:grpSpPr>
          <a:xfrm>
            <a:off x="6780193" y="-150375"/>
            <a:ext cx="3757231" cy="4214137"/>
            <a:chOff x="23020" y="10766"/>
            <a:chExt cx="10019282" cy="11237700"/>
          </a:xfrm>
        </p:grpSpPr>
        <p:cxnSp>
          <p:nvCxnSpPr>
            <p:cNvPr id="90" name="Google Shape;90;p15"/>
            <p:cNvCxnSpPr/>
            <p:nvPr/>
          </p:nvCxnSpPr>
          <p:spPr>
            <a:xfrm rot="10800000" flipH="1">
              <a:off x="23020" y="10766"/>
              <a:ext cx="5240100" cy="11237700"/>
            </a:xfrm>
            <a:prstGeom prst="straightConnector1">
              <a:avLst/>
            </a:prstGeom>
            <a:noFill/>
            <a:ln w="50800" cap="flat" cmpd="sng">
              <a:solidFill>
                <a:srgbClr val="BBCBC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1" name="Google Shape;91;p15"/>
            <p:cNvCxnSpPr/>
            <p:nvPr/>
          </p:nvCxnSpPr>
          <p:spPr>
            <a:xfrm rot="10800000" flipH="1">
              <a:off x="554040" y="10766"/>
              <a:ext cx="5240100" cy="11237700"/>
            </a:xfrm>
            <a:prstGeom prst="straightConnector1">
              <a:avLst/>
            </a:prstGeom>
            <a:noFill/>
            <a:ln w="50800" cap="flat" cmpd="sng">
              <a:solidFill>
                <a:srgbClr val="BBCBC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2" name="Google Shape;92;p15"/>
            <p:cNvCxnSpPr/>
            <p:nvPr/>
          </p:nvCxnSpPr>
          <p:spPr>
            <a:xfrm rot="10800000" flipH="1">
              <a:off x="1085061" y="10766"/>
              <a:ext cx="5240100" cy="11237700"/>
            </a:xfrm>
            <a:prstGeom prst="straightConnector1">
              <a:avLst/>
            </a:prstGeom>
            <a:noFill/>
            <a:ln w="50800" cap="flat" cmpd="sng">
              <a:solidFill>
                <a:srgbClr val="BBCBC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3" name="Google Shape;93;p15"/>
            <p:cNvCxnSpPr/>
            <p:nvPr/>
          </p:nvCxnSpPr>
          <p:spPr>
            <a:xfrm rot="10800000" flipH="1">
              <a:off x="1616081" y="10766"/>
              <a:ext cx="5240100" cy="11237700"/>
            </a:xfrm>
            <a:prstGeom prst="straightConnector1">
              <a:avLst/>
            </a:prstGeom>
            <a:noFill/>
            <a:ln w="50800" cap="flat" cmpd="sng">
              <a:solidFill>
                <a:srgbClr val="BBCBC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4" name="Google Shape;94;p15"/>
            <p:cNvCxnSpPr/>
            <p:nvPr/>
          </p:nvCxnSpPr>
          <p:spPr>
            <a:xfrm rot="10800000" flipH="1">
              <a:off x="2147101" y="10766"/>
              <a:ext cx="5240100" cy="11237700"/>
            </a:xfrm>
            <a:prstGeom prst="straightConnector1">
              <a:avLst/>
            </a:prstGeom>
            <a:noFill/>
            <a:ln w="50800" cap="flat" cmpd="sng">
              <a:solidFill>
                <a:srgbClr val="BBCBC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5" name="Google Shape;95;p15"/>
            <p:cNvCxnSpPr/>
            <p:nvPr/>
          </p:nvCxnSpPr>
          <p:spPr>
            <a:xfrm rot="10800000" flipH="1">
              <a:off x="2678121" y="10766"/>
              <a:ext cx="5240100" cy="11237700"/>
            </a:xfrm>
            <a:prstGeom prst="straightConnector1">
              <a:avLst/>
            </a:prstGeom>
            <a:noFill/>
            <a:ln w="50800" cap="flat" cmpd="sng">
              <a:solidFill>
                <a:srgbClr val="BBCBC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6" name="Google Shape;96;p15"/>
            <p:cNvCxnSpPr/>
            <p:nvPr/>
          </p:nvCxnSpPr>
          <p:spPr>
            <a:xfrm rot="10800000" flipH="1">
              <a:off x="3209142" y="10766"/>
              <a:ext cx="5240100" cy="11237700"/>
            </a:xfrm>
            <a:prstGeom prst="straightConnector1">
              <a:avLst/>
            </a:prstGeom>
            <a:noFill/>
            <a:ln w="50800" cap="flat" cmpd="sng">
              <a:solidFill>
                <a:srgbClr val="BBCBC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7" name="Google Shape;97;p15"/>
            <p:cNvCxnSpPr/>
            <p:nvPr/>
          </p:nvCxnSpPr>
          <p:spPr>
            <a:xfrm rot="10800000" flipH="1">
              <a:off x="3740162" y="10766"/>
              <a:ext cx="5240100" cy="11237700"/>
            </a:xfrm>
            <a:prstGeom prst="straightConnector1">
              <a:avLst/>
            </a:prstGeom>
            <a:noFill/>
            <a:ln w="50800" cap="flat" cmpd="sng">
              <a:solidFill>
                <a:srgbClr val="BBCBC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8" name="Google Shape;98;p15"/>
            <p:cNvCxnSpPr/>
            <p:nvPr/>
          </p:nvCxnSpPr>
          <p:spPr>
            <a:xfrm rot="10800000" flipH="1">
              <a:off x="4271182" y="10766"/>
              <a:ext cx="5240100" cy="11237700"/>
            </a:xfrm>
            <a:prstGeom prst="straightConnector1">
              <a:avLst/>
            </a:prstGeom>
            <a:noFill/>
            <a:ln w="50800" cap="flat" cmpd="sng">
              <a:solidFill>
                <a:srgbClr val="BBCBC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9" name="Google Shape;99;p15"/>
            <p:cNvCxnSpPr/>
            <p:nvPr/>
          </p:nvCxnSpPr>
          <p:spPr>
            <a:xfrm rot="10800000" flipH="1">
              <a:off x="4802202" y="10766"/>
              <a:ext cx="5240100" cy="11237700"/>
            </a:xfrm>
            <a:prstGeom prst="straightConnector1">
              <a:avLst/>
            </a:prstGeom>
            <a:noFill/>
            <a:ln w="50800" cap="flat" cmpd="sng">
              <a:solidFill>
                <a:srgbClr val="BBCBCD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D5C4952-F46C-1423-8016-BFD0E24134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59C88AB-5F54-CC14-6F41-2F84172CB25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36"/>
    </mc:Choice>
    <mc:Fallback xmlns="">
      <p:transition spd="slow" advTm="6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1" objId="5"/>
        <p14:stopEvt time="1383" objId="5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6"/>
          <p:cNvSpPr/>
          <p:nvPr/>
        </p:nvSpPr>
        <p:spPr>
          <a:xfrm>
            <a:off x="6578161" y="0"/>
            <a:ext cx="2051489" cy="1566592"/>
          </a:xfrm>
          <a:custGeom>
            <a:avLst/>
            <a:gdLst/>
            <a:ahLst/>
            <a:cxnLst/>
            <a:rect l="l" t="t" r="r" b="b"/>
            <a:pathLst>
              <a:path w="4102978" h="3133183" extrusionOk="0">
                <a:moveTo>
                  <a:pt x="0" y="0"/>
                </a:moveTo>
                <a:lnTo>
                  <a:pt x="4102978" y="0"/>
                </a:lnTo>
                <a:lnTo>
                  <a:pt x="4102978" y="3133183"/>
                </a:lnTo>
                <a:lnTo>
                  <a:pt x="0" y="31331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05" name="Google Shape;105;p16"/>
          <p:cNvSpPr/>
          <p:nvPr/>
        </p:nvSpPr>
        <p:spPr>
          <a:xfrm>
            <a:off x="1208778" y="4582138"/>
            <a:ext cx="2051489" cy="1122724"/>
          </a:xfrm>
          <a:custGeom>
            <a:avLst/>
            <a:gdLst/>
            <a:ahLst/>
            <a:cxnLst/>
            <a:rect l="l" t="t" r="r" b="b"/>
            <a:pathLst>
              <a:path w="4102978" h="2245448" extrusionOk="0">
                <a:moveTo>
                  <a:pt x="0" y="0"/>
                </a:moveTo>
                <a:lnTo>
                  <a:pt x="4102979" y="0"/>
                </a:lnTo>
                <a:lnTo>
                  <a:pt x="4102979" y="2245448"/>
                </a:lnTo>
                <a:lnTo>
                  <a:pt x="0" y="22454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06" name="Google Shape;106;p16"/>
          <p:cNvSpPr txBox="1"/>
          <p:nvPr/>
        </p:nvSpPr>
        <p:spPr>
          <a:xfrm>
            <a:off x="479455" y="418101"/>
            <a:ext cx="7905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8CA9AD"/>
                </a:solidFill>
                <a:latin typeface="Avenir"/>
                <a:ea typeface="Avenir"/>
                <a:cs typeface="Avenir"/>
                <a:sym typeface="Avenir"/>
              </a:rPr>
              <a:t>RCP’S CRHE PROJECT</a:t>
            </a:r>
            <a:endParaRPr sz="700"/>
          </a:p>
        </p:txBody>
      </p:sp>
      <p:grpSp>
        <p:nvGrpSpPr>
          <p:cNvPr id="107" name="Google Shape;107;p16"/>
          <p:cNvGrpSpPr/>
          <p:nvPr/>
        </p:nvGrpSpPr>
        <p:grpSpPr>
          <a:xfrm>
            <a:off x="1922750" y="874538"/>
            <a:ext cx="5332240" cy="3982417"/>
            <a:chOff x="2857240" y="1198100"/>
            <a:chExt cx="3290693" cy="2750668"/>
          </a:xfrm>
        </p:grpSpPr>
        <p:sp>
          <p:nvSpPr>
            <p:cNvPr id="108" name="Google Shape;108;p16"/>
            <p:cNvSpPr/>
            <p:nvPr/>
          </p:nvSpPr>
          <p:spPr>
            <a:xfrm>
              <a:off x="3271198" y="1463313"/>
              <a:ext cx="2599200" cy="1998900"/>
            </a:xfrm>
            <a:prstGeom prst="triangle">
              <a:avLst>
                <a:gd name="adj" fmla="val 50000"/>
              </a:avLst>
            </a:prstGeom>
            <a:solidFill>
              <a:srgbClr val="BBCB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6"/>
            <p:cNvSpPr txBox="1"/>
            <p:nvPr/>
          </p:nvSpPr>
          <p:spPr>
            <a:xfrm>
              <a:off x="3849510" y="2067444"/>
              <a:ext cx="1443600" cy="139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rgbClr val="1B786F"/>
                  </a:solidFill>
                  <a:latin typeface="Roboto"/>
                  <a:ea typeface="Roboto"/>
                  <a:cs typeface="Roboto"/>
                  <a:sym typeface="Roboto"/>
                </a:rPr>
                <a:t>Community-based </a:t>
              </a:r>
              <a:endParaRPr sz="1200" b="1">
                <a:solidFill>
                  <a:srgbClr val="1B786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rgbClr val="1B786F"/>
                  </a:solidFill>
                  <a:latin typeface="Roboto"/>
                  <a:ea typeface="Roboto"/>
                  <a:cs typeface="Roboto"/>
                  <a:sym typeface="Roboto"/>
                </a:rPr>
                <a:t>research to understand language in-access for LEP patients in healthcare in the Triangle, to develop recommendations for healthcare providers and systems, to reduce health inequity for all</a:t>
              </a:r>
              <a:endParaRPr sz="1200">
                <a:solidFill>
                  <a:srgbClr val="1B786F"/>
                </a:solidFill>
              </a:endParaRPr>
            </a:p>
          </p:txBody>
        </p:sp>
        <p:grpSp>
          <p:nvGrpSpPr>
            <p:cNvPr id="110" name="Google Shape;110;p16"/>
            <p:cNvGrpSpPr/>
            <p:nvPr/>
          </p:nvGrpSpPr>
          <p:grpSpPr>
            <a:xfrm>
              <a:off x="3698064" y="3159725"/>
              <a:ext cx="2449869" cy="789043"/>
              <a:chOff x="3698064" y="3159725"/>
              <a:chExt cx="2449869" cy="789043"/>
            </a:xfrm>
          </p:grpSpPr>
          <p:sp>
            <p:nvSpPr>
              <p:cNvPr id="111" name="Google Shape;111;p16"/>
              <p:cNvSpPr/>
              <p:nvPr/>
            </p:nvSpPr>
            <p:spPr>
              <a:xfrm rot="10800000">
                <a:off x="3698064" y="3575617"/>
                <a:ext cx="1740900" cy="125400"/>
              </a:xfrm>
              <a:prstGeom prst="rightArrow">
                <a:avLst>
                  <a:gd name="adj1" fmla="val 25514"/>
                  <a:gd name="adj2" fmla="val 64322"/>
                </a:avLst>
              </a:prstGeom>
              <a:solidFill>
                <a:srgbClr val="1D7E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16"/>
              <p:cNvSpPr txBox="1"/>
              <p:nvPr/>
            </p:nvSpPr>
            <p:spPr>
              <a:xfrm rot="620">
                <a:off x="3771608" y="3655818"/>
                <a:ext cx="1662900" cy="29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 b="1">
                    <a:solidFill>
                      <a:srgbClr val="1D7E75"/>
                    </a:solidFill>
                    <a:latin typeface="Roboto"/>
                    <a:ea typeface="Roboto"/>
                    <a:cs typeface="Roboto"/>
                    <a:sym typeface="Roboto"/>
                  </a:rPr>
                  <a:t>Conduct research, analyze data</a:t>
                </a:r>
                <a:endParaRPr sz="1100">
                  <a:solidFill>
                    <a:srgbClr val="1D7E75"/>
                  </a:solidFill>
                </a:endParaRPr>
              </a:p>
            </p:txBody>
          </p:sp>
          <p:sp>
            <p:nvSpPr>
              <p:cNvPr id="113" name="Google Shape;113;p16"/>
              <p:cNvSpPr/>
              <p:nvPr/>
            </p:nvSpPr>
            <p:spPr>
              <a:xfrm>
                <a:off x="5582733" y="3159725"/>
                <a:ext cx="565200" cy="565500"/>
              </a:xfrm>
              <a:prstGeom prst="ellipse">
                <a:avLst/>
              </a:prstGeom>
              <a:solidFill>
                <a:srgbClr val="1D7E75"/>
              </a:solidFill>
              <a:ln>
                <a:noFill/>
              </a:ln>
              <a:effectLst>
                <a:outerShdw blurRad="57150" dist="19050" dir="5400000" algn="bl" rotWithShape="0">
                  <a:srgbClr val="212121">
                    <a:alpha val="38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rgbClr val="FFFFFF"/>
                    </a:solidFill>
                    <a:latin typeface="Roboto Medium"/>
                    <a:ea typeface="Roboto Medium"/>
                    <a:cs typeface="Roboto Medium"/>
                    <a:sym typeface="Roboto Medium"/>
                  </a:rPr>
                  <a:t>02</a:t>
                </a:r>
                <a:endParaRPr sz="12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</p:grpSp>
        <p:grpSp>
          <p:nvGrpSpPr>
            <p:cNvPr id="114" name="Google Shape;114;p16"/>
            <p:cNvGrpSpPr/>
            <p:nvPr/>
          </p:nvGrpSpPr>
          <p:grpSpPr>
            <a:xfrm>
              <a:off x="2857240" y="1406958"/>
              <a:ext cx="1425485" cy="2318267"/>
              <a:chOff x="2857240" y="1406958"/>
              <a:chExt cx="1425485" cy="2318267"/>
            </a:xfrm>
          </p:grpSpPr>
          <p:sp>
            <p:nvSpPr>
              <p:cNvPr id="115" name="Google Shape;115;p16"/>
              <p:cNvSpPr/>
              <p:nvPr/>
            </p:nvSpPr>
            <p:spPr>
              <a:xfrm rot="-3360517">
                <a:off x="2960437" y="2297046"/>
                <a:ext cx="1629676" cy="125310"/>
              </a:xfrm>
              <a:prstGeom prst="rightArrow">
                <a:avLst>
                  <a:gd name="adj1" fmla="val 25514"/>
                  <a:gd name="adj2" fmla="val 64322"/>
                </a:avLst>
              </a:prstGeom>
              <a:solidFill>
                <a:srgbClr val="249C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16"/>
              <p:cNvSpPr txBox="1"/>
              <p:nvPr/>
            </p:nvSpPr>
            <p:spPr>
              <a:xfrm rot="-3365016">
                <a:off x="2698724" y="1986218"/>
                <a:ext cx="1664030" cy="5049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 b="1">
                    <a:solidFill>
                      <a:srgbClr val="249C91"/>
                    </a:solidFill>
                    <a:latin typeface="Roboto"/>
                    <a:ea typeface="Roboto"/>
                    <a:cs typeface="Roboto"/>
                    <a:sym typeface="Roboto"/>
                  </a:rPr>
                  <a:t>Report out what we learned to improve access to interpretation and healthcare</a:t>
                </a:r>
                <a:endParaRPr sz="1100">
                  <a:solidFill>
                    <a:srgbClr val="249C91"/>
                  </a:solidFill>
                </a:endParaRPr>
              </a:p>
            </p:txBody>
          </p:sp>
          <p:sp>
            <p:nvSpPr>
              <p:cNvPr id="117" name="Google Shape;117;p16"/>
              <p:cNvSpPr/>
              <p:nvPr/>
            </p:nvSpPr>
            <p:spPr>
              <a:xfrm>
                <a:off x="3058183" y="3159725"/>
                <a:ext cx="565200" cy="565500"/>
              </a:xfrm>
              <a:prstGeom prst="ellipse">
                <a:avLst/>
              </a:prstGeom>
              <a:solidFill>
                <a:srgbClr val="249C91"/>
              </a:solidFill>
              <a:ln>
                <a:noFill/>
              </a:ln>
              <a:effectLst>
                <a:outerShdw blurRad="57150" dist="19050" dir="5400000" algn="bl" rotWithShape="0">
                  <a:srgbClr val="212121">
                    <a:alpha val="38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rgbClr val="FFFFFF"/>
                    </a:solidFill>
                    <a:latin typeface="Roboto Medium"/>
                    <a:ea typeface="Roboto Medium"/>
                    <a:cs typeface="Roboto Medium"/>
                    <a:sym typeface="Roboto Medium"/>
                  </a:rPr>
                  <a:t>03</a:t>
                </a:r>
                <a:endParaRPr sz="12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</p:grpSp>
        <p:grpSp>
          <p:nvGrpSpPr>
            <p:cNvPr id="118" name="Google Shape;118;p16"/>
            <p:cNvGrpSpPr/>
            <p:nvPr/>
          </p:nvGrpSpPr>
          <p:grpSpPr>
            <a:xfrm>
              <a:off x="4288708" y="1198100"/>
              <a:ext cx="1767434" cy="1861998"/>
              <a:chOff x="4288708" y="1198100"/>
              <a:chExt cx="1767434" cy="1861998"/>
            </a:xfrm>
          </p:grpSpPr>
          <p:sp>
            <p:nvSpPr>
              <p:cNvPr id="119" name="Google Shape;119;p16"/>
              <p:cNvSpPr/>
              <p:nvPr/>
            </p:nvSpPr>
            <p:spPr>
              <a:xfrm rot="3420919">
                <a:off x="4575050" y="2300047"/>
                <a:ext cx="1581515" cy="125402"/>
              </a:xfrm>
              <a:prstGeom prst="rightArrow">
                <a:avLst>
                  <a:gd name="adj1" fmla="val 25514"/>
                  <a:gd name="adj2" fmla="val 64322"/>
                </a:avLst>
              </a:prstGeom>
              <a:solidFill>
                <a:srgbClr val="155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16"/>
              <p:cNvSpPr/>
              <p:nvPr/>
            </p:nvSpPr>
            <p:spPr>
              <a:xfrm>
                <a:off x="4288708" y="1198100"/>
                <a:ext cx="565200" cy="565500"/>
              </a:xfrm>
              <a:prstGeom prst="ellipse">
                <a:avLst/>
              </a:prstGeom>
              <a:solidFill>
                <a:srgbClr val="155B55"/>
              </a:solidFill>
              <a:ln>
                <a:noFill/>
              </a:ln>
              <a:effectLst>
                <a:outerShdw blurRad="57150" dist="19050" dir="5400000" algn="bl" rotWithShape="0">
                  <a:srgbClr val="212121">
                    <a:alpha val="38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rgbClr val="FFFFFF"/>
                    </a:solidFill>
                    <a:latin typeface="Roboto Medium"/>
                    <a:ea typeface="Roboto Medium"/>
                    <a:cs typeface="Roboto Medium"/>
                    <a:sym typeface="Roboto Medium"/>
                  </a:rPr>
                  <a:t>01</a:t>
                </a:r>
                <a:endParaRPr sz="12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121" name="Google Shape;121;p16"/>
              <p:cNvSpPr txBox="1"/>
              <p:nvPr/>
            </p:nvSpPr>
            <p:spPr>
              <a:xfrm rot="3420634">
                <a:off x="4640653" y="2101762"/>
                <a:ext cx="1673878" cy="2928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 b="1">
                    <a:solidFill>
                      <a:srgbClr val="155B55"/>
                    </a:solidFill>
                    <a:latin typeface="Roboto"/>
                    <a:ea typeface="Roboto"/>
                    <a:cs typeface="Roboto"/>
                    <a:sym typeface="Roboto"/>
                  </a:rPr>
                  <a:t>Design research study with communities </a:t>
                </a:r>
                <a:endParaRPr sz="1100">
                  <a:solidFill>
                    <a:srgbClr val="155B55"/>
                  </a:solidFill>
                </a:endParaRPr>
              </a:p>
            </p:txBody>
          </p:sp>
        </p:grpSp>
      </p:grp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FB6E8A3-B76F-E23D-3454-49F2E13966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175"/>
    </mc:Choice>
    <mc:Fallback>
      <p:transition spd="slow" advTm="38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5" objId="2"/>
        <p14:stopEvt time="923" objId="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" name="Google Shape;126;p17"/>
          <p:cNvGrpSpPr/>
          <p:nvPr/>
        </p:nvGrpSpPr>
        <p:grpSpPr>
          <a:xfrm>
            <a:off x="514350" y="442017"/>
            <a:ext cx="8115567" cy="4187332"/>
            <a:chOff x="0" y="-38100"/>
            <a:chExt cx="4274726" cy="2205600"/>
          </a:xfrm>
        </p:grpSpPr>
        <p:sp>
          <p:nvSpPr>
            <p:cNvPr id="127" name="Google Shape;127;p17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 extrusionOk="0">
                  <a:moveTo>
                    <a:pt x="22896" y="0"/>
                  </a:moveTo>
                  <a:lnTo>
                    <a:pt x="4251830" y="0"/>
                  </a:lnTo>
                  <a:cubicBezTo>
                    <a:pt x="4264475" y="0"/>
                    <a:pt x="4274726" y="10251"/>
                    <a:pt x="4274726" y="22896"/>
                  </a:cubicBezTo>
                  <a:lnTo>
                    <a:pt x="4274726" y="2144571"/>
                  </a:lnTo>
                  <a:cubicBezTo>
                    <a:pt x="4274726" y="2150643"/>
                    <a:pt x="4272314" y="2156467"/>
                    <a:pt x="4268020" y="2160761"/>
                  </a:cubicBezTo>
                  <a:cubicBezTo>
                    <a:pt x="4263726" y="2165054"/>
                    <a:pt x="4257903" y="2167467"/>
                    <a:pt x="4251830" y="2167467"/>
                  </a:cubicBezTo>
                  <a:lnTo>
                    <a:pt x="22896" y="2167467"/>
                  </a:lnTo>
                  <a:cubicBezTo>
                    <a:pt x="16823" y="2167467"/>
                    <a:pt x="11000" y="2165054"/>
                    <a:pt x="6706" y="2160761"/>
                  </a:cubicBezTo>
                  <a:cubicBezTo>
                    <a:pt x="2412" y="2156467"/>
                    <a:pt x="0" y="2150643"/>
                    <a:pt x="0" y="2144571"/>
                  </a:cubicBezTo>
                  <a:lnTo>
                    <a:pt x="0" y="22896"/>
                  </a:lnTo>
                  <a:cubicBezTo>
                    <a:pt x="0" y="16823"/>
                    <a:pt x="2412" y="11000"/>
                    <a:pt x="6706" y="6706"/>
                  </a:cubicBezTo>
                  <a:cubicBezTo>
                    <a:pt x="11000" y="2412"/>
                    <a:pt x="16823" y="0"/>
                    <a:pt x="22896" y="0"/>
                  </a:cubicBezTo>
                  <a:close/>
                </a:path>
              </a:pathLst>
            </a:custGeom>
            <a:solidFill>
              <a:srgbClr val="8CA9AD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7"/>
            <p:cNvSpPr txBox="1"/>
            <p:nvPr/>
          </p:nvSpPr>
          <p:spPr>
            <a:xfrm>
              <a:off x="0" y="-38100"/>
              <a:ext cx="4274700" cy="220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9" name="Google Shape;129;p17"/>
          <p:cNvSpPr txBox="1"/>
          <p:nvPr/>
        </p:nvSpPr>
        <p:spPr>
          <a:xfrm>
            <a:off x="2950656" y="2133599"/>
            <a:ext cx="3786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 b="1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WHAT WE DID</a:t>
            </a:r>
            <a:endParaRPr sz="700"/>
          </a:p>
        </p:txBody>
      </p:sp>
      <p:sp>
        <p:nvSpPr>
          <p:cNvPr id="130" name="Google Shape;130;p17"/>
          <p:cNvSpPr txBox="1"/>
          <p:nvPr/>
        </p:nvSpPr>
        <p:spPr>
          <a:xfrm>
            <a:off x="3651254" y="2724149"/>
            <a:ext cx="30855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0" i="1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RCP Research Team</a:t>
            </a:r>
            <a:endParaRPr sz="700"/>
          </a:p>
        </p:txBody>
      </p:sp>
      <p:sp>
        <p:nvSpPr>
          <p:cNvPr id="131" name="Google Shape;131;p17"/>
          <p:cNvSpPr txBox="1"/>
          <p:nvPr/>
        </p:nvSpPr>
        <p:spPr>
          <a:xfrm>
            <a:off x="895350" y="857250"/>
            <a:ext cx="9693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02.</a:t>
            </a:r>
            <a:endParaRPr sz="700"/>
          </a:p>
        </p:txBody>
      </p:sp>
      <p:sp>
        <p:nvSpPr>
          <p:cNvPr id="132" name="Google Shape;132;p17"/>
          <p:cNvSpPr/>
          <p:nvPr/>
        </p:nvSpPr>
        <p:spPr>
          <a:xfrm>
            <a:off x="2946839" y="4067788"/>
            <a:ext cx="2051489" cy="1122724"/>
          </a:xfrm>
          <a:custGeom>
            <a:avLst/>
            <a:gdLst/>
            <a:ahLst/>
            <a:cxnLst/>
            <a:rect l="l" t="t" r="r" b="b"/>
            <a:pathLst>
              <a:path w="4102978" h="2245448" extrusionOk="0">
                <a:moveTo>
                  <a:pt x="0" y="0"/>
                </a:moveTo>
                <a:lnTo>
                  <a:pt x="4102978" y="0"/>
                </a:lnTo>
                <a:lnTo>
                  <a:pt x="4102978" y="2245448"/>
                </a:lnTo>
                <a:lnTo>
                  <a:pt x="0" y="22454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33" name="Google Shape;133;p17"/>
          <p:cNvSpPr/>
          <p:nvPr/>
        </p:nvSpPr>
        <p:spPr>
          <a:xfrm>
            <a:off x="514350" y="4067788"/>
            <a:ext cx="2051489" cy="1566592"/>
          </a:xfrm>
          <a:custGeom>
            <a:avLst/>
            <a:gdLst/>
            <a:ahLst/>
            <a:cxnLst/>
            <a:rect l="l" t="t" r="r" b="b"/>
            <a:pathLst>
              <a:path w="4102978" h="3133183" extrusionOk="0">
                <a:moveTo>
                  <a:pt x="0" y="0"/>
                </a:moveTo>
                <a:lnTo>
                  <a:pt x="4102978" y="0"/>
                </a:lnTo>
                <a:lnTo>
                  <a:pt x="4102978" y="3133183"/>
                </a:lnTo>
                <a:lnTo>
                  <a:pt x="0" y="31331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grpSp>
        <p:nvGrpSpPr>
          <p:cNvPr id="134" name="Google Shape;134;p17"/>
          <p:cNvGrpSpPr/>
          <p:nvPr/>
        </p:nvGrpSpPr>
        <p:grpSpPr>
          <a:xfrm>
            <a:off x="6780193" y="-150375"/>
            <a:ext cx="3757231" cy="4214137"/>
            <a:chOff x="23020" y="10766"/>
            <a:chExt cx="10019282" cy="11237700"/>
          </a:xfrm>
        </p:grpSpPr>
        <p:cxnSp>
          <p:nvCxnSpPr>
            <p:cNvPr id="135" name="Google Shape;135;p17"/>
            <p:cNvCxnSpPr/>
            <p:nvPr/>
          </p:nvCxnSpPr>
          <p:spPr>
            <a:xfrm rot="10800000" flipH="1">
              <a:off x="23020" y="10766"/>
              <a:ext cx="5240100" cy="11237700"/>
            </a:xfrm>
            <a:prstGeom prst="straightConnector1">
              <a:avLst/>
            </a:prstGeom>
            <a:noFill/>
            <a:ln w="50800" cap="flat" cmpd="sng">
              <a:solidFill>
                <a:srgbClr val="BBCBC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36" name="Google Shape;136;p17"/>
            <p:cNvCxnSpPr/>
            <p:nvPr/>
          </p:nvCxnSpPr>
          <p:spPr>
            <a:xfrm rot="10800000" flipH="1">
              <a:off x="554040" y="10766"/>
              <a:ext cx="5240100" cy="11237700"/>
            </a:xfrm>
            <a:prstGeom prst="straightConnector1">
              <a:avLst/>
            </a:prstGeom>
            <a:noFill/>
            <a:ln w="50800" cap="flat" cmpd="sng">
              <a:solidFill>
                <a:srgbClr val="BBCBC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37" name="Google Shape;137;p17"/>
            <p:cNvCxnSpPr/>
            <p:nvPr/>
          </p:nvCxnSpPr>
          <p:spPr>
            <a:xfrm rot="10800000" flipH="1">
              <a:off x="1085061" y="10766"/>
              <a:ext cx="5240100" cy="11237700"/>
            </a:xfrm>
            <a:prstGeom prst="straightConnector1">
              <a:avLst/>
            </a:prstGeom>
            <a:noFill/>
            <a:ln w="50800" cap="flat" cmpd="sng">
              <a:solidFill>
                <a:srgbClr val="BBCBC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38" name="Google Shape;138;p17"/>
            <p:cNvCxnSpPr/>
            <p:nvPr/>
          </p:nvCxnSpPr>
          <p:spPr>
            <a:xfrm rot="10800000" flipH="1">
              <a:off x="1616081" y="10766"/>
              <a:ext cx="5240100" cy="11237700"/>
            </a:xfrm>
            <a:prstGeom prst="straightConnector1">
              <a:avLst/>
            </a:prstGeom>
            <a:noFill/>
            <a:ln w="50800" cap="flat" cmpd="sng">
              <a:solidFill>
                <a:srgbClr val="BBCBC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39" name="Google Shape;139;p17"/>
            <p:cNvCxnSpPr/>
            <p:nvPr/>
          </p:nvCxnSpPr>
          <p:spPr>
            <a:xfrm rot="10800000" flipH="1">
              <a:off x="2147101" y="10766"/>
              <a:ext cx="5240100" cy="11237700"/>
            </a:xfrm>
            <a:prstGeom prst="straightConnector1">
              <a:avLst/>
            </a:prstGeom>
            <a:noFill/>
            <a:ln w="50800" cap="flat" cmpd="sng">
              <a:solidFill>
                <a:srgbClr val="BBCBC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0" name="Google Shape;140;p17"/>
            <p:cNvCxnSpPr/>
            <p:nvPr/>
          </p:nvCxnSpPr>
          <p:spPr>
            <a:xfrm rot="10800000" flipH="1">
              <a:off x="2678121" y="10766"/>
              <a:ext cx="5240100" cy="11237700"/>
            </a:xfrm>
            <a:prstGeom prst="straightConnector1">
              <a:avLst/>
            </a:prstGeom>
            <a:noFill/>
            <a:ln w="50800" cap="flat" cmpd="sng">
              <a:solidFill>
                <a:srgbClr val="BBCBC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1" name="Google Shape;141;p17"/>
            <p:cNvCxnSpPr/>
            <p:nvPr/>
          </p:nvCxnSpPr>
          <p:spPr>
            <a:xfrm rot="10800000" flipH="1">
              <a:off x="3209142" y="10766"/>
              <a:ext cx="5240100" cy="11237700"/>
            </a:xfrm>
            <a:prstGeom prst="straightConnector1">
              <a:avLst/>
            </a:prstGeom>
            <a:noFill/>
            <a:ln w="50800" cap="flat" cmpd="sng">
              <a:solidFill>
                <a:srgbClr val="BBCBC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2" name="Google Shape;142;p17"/>
            <p:cNvCxnSpPr/>
            <p:nvPr/>
          </p:nvCxnSpPr>
          <p:spPr>
            <a:xfrm rot="10800000" flipH="1">
              <a:off x="3740162" y="10766"/>
              <a:ext cx="5240100" cy="11237700"/>
            </a:xfrm>
            <a:prstGeom prst="straightConnector1">
              <a:avLst/>
            </a:prstGeom>
            <a:noFill/>
            <a:ln w="50800" cap="flat" cmpd="sng">
              <a:solidFill>
                <a:srgbClr val="BBCBC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3" name="Google Shape;143;p17"/>
            <p:cNvCxnSpPr/>
            <p:nvPr/>
          </p:nvCxnSpPr>
          <p:spPr>
            <a:xfrm rot="10800000" flipH="1">
              <a:off x="4271182" y="10766"/>
              <a:ext cx="5240100" cy="11237700"/>
            </a:xfrm>
            <a:prstGeom prst="straightConnector1">
              <a:avLst/>
            </a:prstGeom>
            <a:noFill/>
            <a:ln w="50800" cap="flat" cmpd="sng">
              <a:solidFill>
                <a:srgbClr val="BBCBC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4" name="Google Shape;144;p17"/>
            <p:cNvCxnSpPr/>
            <p:nvPr/>
          </p:nvCxnSpPr>
          <p:spPr>
            <a:xfrm rot="10800000" flipH="1">
              <a:off x="4802202" y="10766"/>
              <a:ext cx="5240100" cy="11237700"/>
            </a:xfrm>
            <a:prstGeom prst="straightConnector1">
              <a:avLst/>
            </a:prstGeom>
            <a:noFill/>
            <a:ln w="50800" cap="flat" cmpd="sng">
              <a:solidFill>
                <a:srgbClr val="BBCBCD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3ADA7E7-8924-2245-F624-6D6F9DBF6F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FA507FE-0FE0-838F-CE95-FA6E102922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33"/>
    </mc:Choice>
    <mc:Fallback>
      <p:transition spd="slow" advTm="40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9" objId="4"/>
        <p14:stopEvt time="1092" objId="4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8"/>
          <p:cNvSpPr/>
          <p:nvPr/>
        </p:nvSpPr>
        <p:spPr>
          <a:xfrm>
            <a:off x="6578161" y="4020776"/>
            <a:ext cx="2051489" cy="1122724"/>
          </a:xfrm>
          <a:custGeom>
            <a:avLst/>
            <a:gdLst/>
            <a:ahLst/>
            <a:cxnLst/>
            <a:rect l="l" t="t" r="r" b="b"/>
            <a:pathLst>
              <a:path w="4102978" h="2245448" extrusionOk="0">
                <a:moveTo>
                  <a:pt x="0" y="0"/>
                </a:moveTo>
                <a:lnTo>
                  <a:pt x="4102978" y="0"/>
                </a:lnTo>
                <a:lnTo>
                  <a:pt x="4102978" y="2245448"/>
                </a:lnTo>
                <a:lnTo>
                  <a:pt x="0" y="22454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54" name="Google Shape;154;p18"/>
          <p:cNvSpPr/>
          <p:nvPr/>
        </p:nvSpPr>
        <p:spPr>
          <a:xfrm>
            <a:off x="514350" y="-80360"/>
            <a:ext cx="2051489" cy="1566592"/>
          </a:xfrm>
          <a:custGeom>
            <a:avLst/>
            <a:gdLst/>
            <a:ahLst/>
            <a:cxnLst/>
            <a:rect l="l" t="t" r="r" b="b"/>
            <a:pathLst>
              <a:path w="4102978" h="3133183" extrusionOk="0">
                <a:moveTo>
                  <a:pt x="0" y="0"/>
                </a:moveTo>
                <a:lnTo>
                  <a:pt x="4102978" y="0"/>
                </a:lnTo>
                <a:lnTo>
                  <a:pt x="4102978" y="3133184"/>
                </a:lnTo>
                <a:lnTo>
                  <a:pt x="0" y="31331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55" name="Google Shape;155;p18"/>
          <p:cNvSpPr txBox="1"/>
          <p:nvPr/>
        </p:nvSpPr>
        <p:spPr>
          <a:xfrm>
            <a:off x="279627" y="2379300"/>
            <a:ext cx="33633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i="0" u="none" strike="noStrike" cap="none">
                <a:solidFill>
                  <a:srgbClr val="8CA9AD"/>
                </a:solidFill>
                <a:latin typeface="Avenir"/>
                <a:ea typeface="Avenir"/>
                <a:cs typeface="Avenir"/>
                <a:sym typeface="Avenir"/>
              </a:rPr>
              <a:t>COMMUNITY HEALTH FORUMS</a:t>
            </a:r>
            <a:endParaRPr sz="700"/>
          </a:p>
        </p:txBody>
      </p:sp>
      <p:sp>
        <p:nvSpPr>
          <p:cNvPr id="156" name="Google Shape;156;p18"/>
          <p:cNvSpPr txBox="1"/>
          <p:nvPr/>
        </p:nvSpPr>
        <p:spPr>
          <a:xfrm>
            <a:off x="2744004" y="404813"/>
            <a:ext cx="32946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i="0" u="none" strike="noStrike" cap="none">
                <a:solidFill>
                  <a:srgbClr val="8CA9AD"/>
                </a:solidFill>
                <a:latin typeface="Avenir"/>
                <a:ea typeface="Avenir"/>
                <a:cs typeface="Avenir"/>
                <a:sym typeface="Avenir"/>
              </a:rPr>
              <a:t>INDIVIDUAL INTERVIEWS</a:t>
            </a:r>
            <a:endParaRPr sz="700"/>
          </a:p>
        </p:txBody>
      </p:sp>
      <p:sp>
        <p:nvSpPr>
          <p:cNvPr id="157" name="Google Shape;157;p18"/>
          <p:cNvSpPr txBox="1"/>
          <p:nvPr/>
        </p:nvSpPr>
        <p:spPr>
          <a:xfrm>
            <a:off x="279625" y="3376863"/>
            <a:ext cx="2976900" cy="9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0" i="0" u="none" strike="noStrike" cap="none">
                <a:solidFill>
                  <a:srgbClr val="737373"/>
                </a:solidFill>
                <a:latin typeface="Avenir"/>
                <a:ea typeface="Avenir"/>
                <a:cs typeface="Avenir"/>
                <a:sym typeface="Avenir"/>
              </a:rPr>
              <a:t>We conducted 4 community health forums with Spanish, Arabic, Karen, and Burmese Speaking Women</a:t>
            </a:r>
            <a:endParaRPr sz="700"/>
          </a:p>
        </p:txBody>
      </p:sp>
      <p:sp>
        <p:nvSpPr>
          <p:cNvPr id="158" name="Google Shape;158;p18"/>
          <p:cNvSpPr txBox="1"/>
          <p:nvPr/>
        </p:nvSpPr>
        <p:spPr>
          <a:xfrm>
            <a:off x="2744004" y="1409703"/>
            <a:ext cx="32946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0" i="0" u="none" strike="noStrike" cap="none">
                <a:solidFill>
                  <a:srgbClr val="737373"/>
                </a:solidFill>
                <a:latin typeface="Avenir"/>
                <a:ea typeface="Avenir"/>
                <a:cs typeface="Avenir"/>
                <a:sym typeface="Avenir"/>
              </a:rPr>
              <a:t>We conducted 15 individual interviews speaking Spanish, Burmese, Karen, </a:t>
            </a:r>
            <a:r>
              <a:rPr lang="en" sz="1500">
                <a:solidFill>
                  <a:srgbClr val="737373"/>
                </a:solidFill>
                <a:latin typeface="Avenir"/>
                <a:ea typeface="Avenir"/>
                <a:cs typeface="Avenir"/>
                <a:sym typeface="Avenir"/>
              </a:rPr>
              <a:t>Kinyarwanda</a:t>
            </a:r>
            <a:r>
              <a:rPr lang="en" sz="1500" b="0" i="0" u="none" strike="noStrike" cap="none">
                <a:solidFill>
                  <a:srgbClr val="737373"/>
                </a:solidFill>
                <a:latin typeface="Avenir"/>
                <a:ea typeface="Avenir"/>
                <a:cs typeface="Avenir"/>
                <a:sym typeface="Avenir"/>
              </a:rPr>
              <a:t>, Pashto, Dari, and Arabic </a:t>
            </a:r>
            <a:endParaRPr sz="700"/>
          </a:p>
        </p:txBody>
      </p:sp>
      <p:sp>
        <p:nvSpPr>
          <p:cNvPr id="159" name="Google Shape;159;p18"/>
          <p:cNvSpPr txBox="1"/>
          <p:nvPr/>
        </p:nvSpPr>
        <p:spPr>
          <a:xfrm>
            <a:off x="5797107" y="2074498"/>
            <a:ext cx="3016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i="0" u="none" strike="noStrike" cap="none">
                <a:solidFill>
                  <a:srgbClr val="8CA9AD"/>
                </a:solidFill>
                <a:latin typeface="Avenir"/>
                <a:ea typeface="Avenir"/>
                <a:cs typeface="Avenir"/>
                <a:sym typeface="Avenir"/>
              </a:rPr>
              <a:t>LN SURVEYS</a:t>
            </a:r>
            <a:endParaRPr sz="700"/>
          </a:p>
        </p:txBody>
      </p:sp>
      <p:sp>
        <p:nvSpPr>
          <p:cNvPr id="160" name="Google Shape;160;p18"/>
          <p:cNvSpPr txBox="1"/>
          <p:nvPr/>
        </p:nvSpPr>
        <p:spPr>
          <a:xfrm>
            <a:off x="5949863" y="2622188"/>
            <a:ext cx="28635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0" i="0" u="none" strike="noStrike" cap="none">
                <a:solidFill>
                  <a:srgbClr val="737373"/>
                </a:solidFill>
                <a:latin typeface="Avenir"/>
                <a:ea typeface="Avenir"/>
                <a:cs typeface="Avenir"/>
                <a:sym typeface="Avenir"/>
              </a:rPr>
              <a:t>We analyzed 1200 Language Navigator post-appointment surveys</a:t>
            </a:r>
            <a:endParaRPr sz="700"/>
          </a:p>
        </p:txBody>
      </p:sp>
      <p:sp>
        <p:nvSpPr>
          <p:cNvPr id="161" name="Google Shape;161;p18"/>
          <p:cNvSpPr txBox="1"/>
          <p:nvPr/>
        </p:nvSpPr>
        <p:spPr>
          <a:xfrm>
            <a:off x="3456054" y="3059542"/>
            <a:ext cx="28761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i="0" u="none" strike="noStrike" cap="none">
                <a:solidFill>
                  <a:srgbClr val="8CA9AD"/>
                </a:solidFill>
                <a:latin typeface="Avenir"/>
                <a:ea typeface="Avenir"/>
                <a:cs typeface="Avenir"/>
                <a:sym typeface="Avenir"/>
              </a:rPr>
              <a:t>POLICY REVIEWS</a:t>
            </a:r>
            <a:endParaRPr sz="700"/>
          </a:p>
        </p:txBody>
      </p:sp>
      <p:sp>
        <p:nvSpPr>
          <p:cNvPr id="162" name="Google Shape;162;p18"/>
          <p:cNvSpPr txBox="1"/>
          <p:nvPr/>
        </p:nvSpPr>
        <p:spPr>
          <a:xfrm>
            <a:off x="3456054" y="4026332"/>
            <a:ext cx="28761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0" i="0" u="none" strike="noStrike" cap="none">
                <a:solidFill>
                  <a:srgbClr val="737373"/>
                </a:solidFill>
                <a:latin typeface="Avenir"/>
                <a:ea typeface="Avenir"/>
                <a:cs typeface="Avenir"/>
                <a:sym typeface="Avenir"/>
              </a:rPr>
              <a:t>We reviewed language access policies from </a:t>
            </a:r>
            <a:r>
              <a:rPr lang="en" sz="1500">
                <a:solidFill>
                  <a:srgbClr val="737373"/>
                </a:solidFill>
                <a:latin typeface="Avenir"/>
                <a:ea typeface="Avenir"/>
                <a:cs typeface="Avenir"/>
                <a:sym typeface="Avenir"/>
              </a:rPr>
              <a:t>Duke, UNC, the s</a:t>
            </a:r>
            <a:r>
              <a:rPr lang="en" sz="1500" b="0" i="0" u="none" strike="noStrike" cap="none">
                <a:solidFill>
                  <a:srgbClr val="737373"/>
                </a:solidFill>
                <a:latin typeface="Avenir"/>
                <a:ea typeface="Avenir"/>
                <a:cs typeface="Avenir"/>
                <a:sym typeface="Avenir"/>
              </a:rPr>
              <a:t>tate</a:t>
            </a:r>
            <a:r>
              <a:rPr lang="en" sz="1500">
                <a:solidFill>
                  <a:srgbClr val="737373"/>
                </a:solidFill>
                <a:latin typeface="Avenir"/>
                <a:ea typeface="Avenir"/>
                <a:cs typeface="Avenir"/>
                <a:sym typeface="Avenir"/>
              </a:rPr>
              <a:t>, and f</a:t>
            </a:r>
            <a:r>
              <a:rPr lang="en" sz="1500" b="0" i="0" u="none" strike="noStrike" cap="none">
                <a:solidFill>
                  <a:srgbClr val="737373"/>
                </a:solidFill>
                <a:latin typeface="Avenir"/>
                <a:ea typeface="Avenir"/>
                <a:cs typeface="Avenir"/>
                <a:sym typeface="Avenir"/>
              </a:rPr>
              <a:t>ederal </a:t>
            </a:r>
            <a:r>
              <a:rPr lang="en" sz="1500">
                <a:solidFill>
                  <a:srgbClr val="737373"/>
                </a:solidFill>
                <a:latin typeface="Avenir"/>
                <a:ea typeface="Avenir"/>
                <a:cs typeface="Avenir"/>
                <a:sym typeface="Avenir"/>
              </a:rPr>
              <a:t>government</a:t>
            </a:r>
            <a:endParaRPr sz="70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313EFF4-AA50-D05A-DFFF-0B9DB6ED8E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612"/>
    </mc:Choice>
    <mc:Fallback>
      <p:transition spd="slow" advTm="62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1" objId="3"/>
        <p14:stopEvt time="921" objId="3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Google Shape;167;p19"/>
          <p:cNvGrpSpPr/>
          <p:nvPr/>
        </p:nvGrpSpPr>
        <p:grpSpPr>
          <a:xfrm>
            <a:off x="514350" y="442017"/>
            <a:ext cx="8115567" cy="4187332"/>
            <a:chOff x="0" y="-38100"/>
            <a:chExt cx="4274726" cy="2205600"/>
          </a:xfrm>
        </p:grpSpPr>
        <p:sp>
          <p:nvSpPr>
            <p:cNvPr id="168" name="Google Shape;168;p19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 extrusionOk="0">
                  <a:moveTo>
                    <a:pt x="22896" y="0"/>
                  </a:moveTo>
                  <a:lnTo>
                    <a:pt x="4251830" y="0"/>
                  </a:lnTo>
                  <a:cubicBezTo>
                    <a:pt x="4264475" y="0"/>
                    <a:pt x="4274726" y="10251"/>
                    <a:pt x="4274726" y="22896"/>
                  </a:cubicBezTo>
                  <a:lnTo>
                    <a:pt x="4274726" y="2144571"/>
                  </a:lnTo>
                  <a:cubicBezTo>
                    <a:pt x="4274726" y="2150643"/>
                    <a:pt x="4272314" y="2156467"/>
                    <a:pt x="4268020" y="2160761"/>
                  </a:cubicBezTo>
                  <a:cubicBezTo>
                    <a:pt x="4263726" y="2165054"/>
                    <a:pt x="4257903" y="2167467"/>
                    <a:pt x="4251830" y="2167467"/>
                  </a:cubicBezTo>
                  <a:lnTo>
                    <a:pt x="22896" y="2167467"/>
                  </a:lnTo>
                  <a:cubicBezTo>
                    <a:pt x="16823" y="2167467"/>
                    <a:pt x="11000" y="2165054"/>
                    <a:pt x="6706" y="2160761"/>
                  </a:cubicBezTo>
                  <a:cubicBezTo>
                    <a:pt x="2412" y="2156467"/>
                    <a:pt x="0" y="2150643"/>
                    <a:pt x="0" y="2144571"/>
                  </a:cubicBezTo>
                  <a:lnTo>
                    <a:pt x="0" y="22896"/>
                  </a:lnTo>
                  <a:cubicBezTo>
                    <a:pt x="0" y="16823"/>
                    <a:pt x="2412" y="11000"/>
                    <a:pt x="6706" y="6706"/>
                  </a:cubicBezTo>
                  <a:cubicBezTo>
                    <a:pt x="11000" y="2412"/>
                    <a:pt x="16823" y="0"/>
                    <a:pt x="22896" y="0"/>
                  </a:cubicBezTo>
                  <a:close/>
                </a:path>
              </a:pathLst>
            </a:custGeom>
            <a:solidFill>
              <a:srgbClr val="8CA9AD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19"/>
            <p:cNvSpPr txBox="1"/>
            <p:nvPr/>
          </p:nvSpPr>
          <p:spPr>
            <a:xfrm>
              <a:off x="0" y="-38100"/>
              <a:ext cx="4274700" cy="220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0" name="Google Shape;170;p19"/>
          <p:cNvSpPr txBox="1"/>
          <p:nvPr/>
        </p:nvSpPr>
        <p:spPr>
          <a:xfrm>
            <a:off x="2950656" y="1985963"/>
            <a:ext cx="3786000" cy="12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 b="1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WHAT WE LEARNED</a:t>
            </a:r>
            <a:endParaRPr sz="700"/>
          </a:p>
        </p:txBody>
      </p:sp>
      <p:sp>
        <p:nvSpPr>
          <p:cNvPr id="171" name="Google Shape;171;p19"/>
          <p:cNvSpPr txBox="1"/>
          <p:nvPr/>
        </p:nvSpPr>
        <p:spPr>
          <a:xfrm>
            <a:off x="3651254" y="3100388"/>
            <a:ext cx="30855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0" i="1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RCP Research Team</a:t>
            </a:r>
            <a:endParaRPr sz="700"/>
          </a:p>
        </p:txBody>
      </p:sp>
      <p:sp>
        <p:nvSpPr>
          <p:cNvPr id="172" name="Google Shape;172;p19"/>
          <p:cNvSpPr txBox="1"/>
          <p:nvPr/>
        </p:nvSpPr>
        <p:spPr>
          <a:xfrm>
            <a:off x="895350" y="857250"/>
            <a:ext cx="9693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03.</a:t>
            </a:r>
            <a:endParaRPr sz="700"/>
          </a:p>
        </p:txBody>
      </p:sp>
      <p:sp>
        <p:nvSpPr>
          <p:cNvPr id="173" name="Google Shape;173;p19"/>
          <p:cNvSpPr/>
          <p:nvPr/>
        </p:nvSpPr>
        <p:spPr>
          <a:xfrm>
            <a:off x="2946839" y="4067788"/>
            <a:ext cx="2051489" cy="1122724"/>
          </a:xfrm>
          <a:custGeom>
            <a:avLst/>
            <a:gdLst/>
            <a:ahLst/>
            <a:cxnLst/>
            <a:rect l="l" t="t" r="r" b="b"/>
            <a:pathLst>
              <a:path w="4102978" h="2245448" extrusionOk="0">
                <a:moveTo>
                  <a:pt x="0" y="0"/>
                </a:moveTo>
                <a:lnTo>
                  <a:pt x="4102978" y="0"/>
                </a:lnTo>
                <a:lnTo>
                  <a:pt x="4102978" y="2245448"/>
                </a:lnTo>
                <a:lnTo>
                  <a:pt x="0" y="22454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74" name="Google Shape;174;p19"/>
          <p:cNvSpPr/>
          <p:nvPr/>
        </p:nvSpPr>
        <p:spPr>
          <a:xfrm>
            <a:off x="514350" y="4067788"/>
            <a:ext cx="2051489" cy="1566592"/>
          </a:xfrm>
          <a:custGeom>
            <a:avLst/>
            <a:gdLst/>
            <a:ahLst/>
            <a:cxnLst/>
            <a:rect l="l" t="t" r="r" b="b"/>
            <a:pathLst>
              <a:path w="4102978" h="3133183" extrusionOk="0">
                <a:moveTo>
                  <a:pt x="0" y="0"/>
                </a:moveTo>
                <a:lnTo>
                  <a:pt x="4102978" y="0"/>
                </a:lnTo>
                <a:lnTo>
                  <a:pt x="4102978" y="3133183"/>
                </a:lnTo>
                <a:lnTo>
                  <a:pt x="0" y="31331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grpSp>
        <p:nvGrpSpPr>
          <p:cNvPr id="175" name="Google Shape;175;p19"/>
          <p:cNvGrpSpPr/>
          <p:nvPr/>
        </p:nvGrpSpPr>
        <p:grpSpPr>
          <a:xfrm>
            <a:off x="6780193" y="-150375"/>
            <a:ext cx="3757231" cy="4214137"/>
            <a:chOff x="23020" y="10766"/>
            <a:chExt cx="10019282" cy="11237700"/>
          </a:xfrm>
        </p:grpSpPr>
        <p:cxnSp>
          <p:nvCxnSpPr>
            <p:cNvPr id="176" name="Google Shape;176;p19"/>
            <p:cNvCxnSpPr/>
            <p:nvPr/>
          </p:nvCxnSpPr>
          <p:spPr>
            <a:xfrm rot="10800000" flipH="1">
              <a:off x="23020" y="10766"/>
              <a:ext cx="5240100" cy="11237700"/>
            </a:xfrm>
            <a:prstGeom prst="straightConnector1">
              <a:avLst/>
            </a:prstGeom>
            <a:noFill/>
            <a:ln w="50800" cap="flat" cmpd="sng">
              <a:solidFill>
                <a:srgbClr val="BBCBC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7" name="Google Shape;177;p19"/>
            <p:cNvCxnSpPr/>
            <p:nvPr/>
          </p:nvCxnSpPr>
          <p:spPr>
            <a:xfrm rot="10800000" flipH="1">
              <a:off x="554040" y="10766"/>
              <a:ext cx="5240100" cy="11237700"/>
            </a:xfrm>
            <a:prstGeom prst="straightConnector1">
              <a:avLst/>
            </a:prstGeom>
            <a:noFill/>
            <a:ln w="50800" cap="flat" cmpd="sng">
              <a:solidFill>
                <a:srgbClr val="BBCBC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8" name="Google Shape;178;p19"/>
            <p:cNvCxnSpPr/>
            <p:nvPr/>
          </p:nvCxnSpPr>
          <p:spPr>
            <a:xfrm rot="10800000" flipH="1">
              <a:off x="1085061" y="10766"/>
              <a:ext cx="5240100" cy="11237700"/>
            </a:xfrm>
            <a:prstGeom prst="straightConnector1">
              <a:avLst/>
            </a:prstGeom>
            <a:noFill/>
            <a:ln w="50800" cap="flat" cmpd="sng">
              <a:solidFill>
                <a:srgbClr val="BBCBC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9" name="Google Shape;179;p19"/>
            <p:cNvCxnSpPr/>
            <p:nvPr/>
          </p:nvCxnSpPr>
          <p:spPr>
            <a:xfrm rot="10800000" flipH="1">
              <a:off x="1616081" y="10766"/>
              <a:ext cx="5240100" cy="11237700"/>
            </a:xfrm>
            <a:prstGeom prst="straightConnector1">
              <a:avLst/>
            </a:prstGeom>
            <a:noFill/>
            <a:ln w="50800" cap="flat" cmpd="sng">
              <a:solidFill>
                <a:srgbClr val="BBCBC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80" name="Google Shape;180;p19"/>
            <p:cNvCxnSpPr/>
            <p:nvPr/>
          </p:nvCxnSpPr>
          <p:spPr>
            <a:xfrm rot="10800000" flipH="1">
              <a:off x="2147101" y="10766"/>
              <a:ext cx="5240100" cy="11237700"/>
            </a:xfrm>
            <a:prstGeom prst="straightConnector1">
              <a:avLst/>
            </a:prstGeom>
            <a:noFill/>
            <a:ln w="50800" cap="flat" cmpd="sng">
              <a:solidFill>
                <a:srgbClr val="BBCBC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81" name="Google Shape;181;p19"/>
            <p:cNvCxnSpPr/>
            <p:nvPr/>
          </p:nvCxnSpPr>
          <p:spPr>
            <a:xfrm rot="10800000" flipH="1">
              <a:off x="2678121" y="10766"/>
              <a:ext cx="5240100" cy="11237700"/>
            </a:xfrm>
            <a:prstGeom prst="straightConnector1">
              <a:avLst/>
            </a:prstGeom>
            <a:noFill/>
            <a:ln w="50800" cap="flat" cmpd="sng">
              <a:solidFill>
                <a:srgbClr val="BBCBC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82" name="Google Shape;182;p19"/>
            <p:cNvCxnSpPr/>
            <p:nvPr/>
          </p:nvCxnSpPr>
          <p:spPr>
            <a:xfrm rot="10800000" flipH="1">
              <a:off x="3209142" y="10766"/>
              <a:ext cx="5240100" cy="11237700"/>
            </a:xfrm>
            <a:prstGeom prst="straightConnector1">
              <a:avLst/>
            </a:prstGeom>
            <a:noFill/>
            <a:ln w="50800" cap="flat" cmpd="sng">
              <a:solidFill>
                <a:srgbClr val="BBCBC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83" name="Google Shape;183;p19"/>
            <p:cNvCxnSpPr/>
            <p:nvPr/>
          </p:nvCxnSpPr>
          <p:spPr>
            <a:xfrm rot="10800000" flipH="1">
              <a:off x="3740162" y="10766"/>
              <a:ext cx="5240100" cy="11237700"/>
            </a:xfrm>
            <a:prstGeom prst="straightConnector1">
              <a:avLst/>
            </a:prstGeom>
            <a:noFill/>
            <a:ln w="50800" cap="flat" cmpd="sng">
              <a:solidFill>
                <a:srgbClr val="BBCBC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84" name="Google Shape;184;p19"/>
            <p:cNvCxnSpPr/>
            <p:nvPr/>
          </p:nvCxnSpPr>
          <p:spPr>
            <a:xfrm rot="10800000" flipH="1">
              <a:off x="4271182" y="10766"/>
              <a:ext cx="5240100" cy="11237700"/>
            </a:xfrm>
            <a:prstGeom prst="straightConnector1">
              <a:avLst/>
            </a:prstGeom>
            <a:noFill/>
            <a:ln w="50800" cap="flat" cmpd="sng">
              <a:solidFill>
                <a:srgbClr val="BBCBC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85" name="Google Shape;185;p19"/>
            <p:cNvCxnSpPr/>
            <p:nvPr/>
          </p:nvCxnSpPr>
          <p:spPr>
            <a:xfrm rot="10800000" flipH="1">
              <a:off x="4802202" y="10766"/>
              <a:ext cx="5240100" cy="11237700"/>
            </a:xfrm>
            <a:prstGeom prst="straightConnector1">
              <a:avLst/>
            </a:prstGeom>
            <a:noFill/>
            <a:ln w="50800" cap="flat" cmpd="sng">
              <a:solidFill>
                <a:srgbClr val="BBCBCD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1F88EA9-8B5E-D68A-6A24-9EE4190D99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76563" t="-76563" r="-76563" b="-76563"/>
          <a:stretch>
            <a:fillRect/>
          </a:stretch>
        </p:blipFill>
        <p:spPr>
          <a:xfrm>
            <a:off x="1631395" y="514151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04"/>
    </mc:Choice>
    <mc:Fallback>
      <p:transition spd="slow" advTm="5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3" objId="4"/>
        <p14:stopEvt time="954" objId="4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0"/>
          <p:cNvSpPr/>
          <p:nvPr/>
        </p:nvSpPr>
        <p:spPr>
          <a:xfrm>
            <a:off x="6578161" y="0"/>
            <a:ext cx="2051489" cy="1122724"/>
          </a:xfrm>
          <a:custGeom>
            <a:avLst/>
            <a:gdLst/>
            <a:ahLst/>
            <a:cxnLst/>
            <a:rect l="l" t="t" r="r" b="b"/>
            <a:pathLst>
              <a:path w="4102978" h="2245448" extrusionOk="0">
                <a:moveTo>
                  <a:pt x="0" y="0"/>
                </a:moveTo>
                <a:lnTo>
                  <a:pt x="4102978" y="0"/>
                </a:lnTo>
                <a:lnTo>
                  <a:pt x="4102978" y="2245448"/>
                </a:lnTo>
                <a:lnTo>
                  <a:pt x="0" y="22454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grpSp>
        <p:nvGrpSpPr>
          <p:cNvPr id="191" name="Google Shape;191;p20"/>
          <p:cNvGrpSpPr/>
          <p:nvPr/>
        </p:nvGrpSpPr>
        <p:grpSpPr>
          <a:xfrm>
            <a:off x="446524" y="3240425"/>
            <a:ext cx="3752291" cy="1049575"/>
            <a:chOff x="824325" y="1351400"/>
            <a:chExt cx="3531900" cy="1049575"/>
          </a:xfrm>
        </p:grpSpPr>
        <p:sp>
          <p:nvSpPr>
            <p:cNvPr id="192" name="Google Shape;192;p20"/>
            <p:cNvSpPr txBox="1"/>
            <p:nvPr/>
          </p:nvSpPr>
          <p:spPr>
            <a:xfrm>
              <a:off x="824325" y="1351400"/>
              <a:ext cx="29634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1000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b="1">
                  <a:solidFill>
                    <a:srgbClr val="8CA9AD"/>
                  </a:solidFill>
                  <a:latin typeface="Avenir"/>
                  <a:ea typeface="Avenir"/>
                  <a:cs typeface="Avenir"/>
                  <a:sym typeface="Avenir"/>
                </a:rPr>
                <a:t>ACCESS TO HEALTHCARE</a:t>
              </a:r>
              <a:endParaRPr sz="700"/>
            </a:p>
          </p:txBody>
        </p:sp>
        <p:sp>
          <p:nvSpPr>
            <p:cNvPr id="193" name="Google Shape;193;p20"/>
            <p:cNvSpPr txBox="1"/>
            <p:nvPr/>
          </p:nvSpPr>
          <p:spPr>
            <a:xfrm>
              <a:off x="824325" y="1672875"/>
              <a:ext cx="3531900" cy="72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737373"/>
                  </a:solidFill>
                  <a:latin typeface="Avenir"/>
                  <a:ea typeface="Avenir"/>
                  <a:cs typeface="Avenir"/>
                  <a:sym typeface="Avenir"/>
                </a:rPr>
                <a:t>1. Nurses and staff can be rude, which makes people feel sad and anxious during healthcare interactions</a:t>
              </a:r>
              <a:endParaRPr sz="1100">
                <a:solidFill>
                  <a:srgbClr val="737373"/>
                </a:solidFill>
                <a:latin typeface="Avenir"/>
                <a:ea typeface="Avenir"/>
                <a:cs typeface="Avenir"/>
                <a:sym typeface="Avenir"/>
              </a:endParaRPr>
            </a:p>
            <a:p>
              <a:pPr marL="0" marR="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737373"/>
                  </a:solidFill>
                  <a:latin typeface="Avenir"/>
                  <a:ea typeface="Avenir"/>
                  <a:cs typeface="Avenir"/>
                  <a:sym typeface="Avenir"/>
                </a:rPr>
                <a:t>2.  Healthcare providers need to be able to identify when interpretation is going poorly so that they can address it </a:t>
              </a:r>
              <a:endParaRPr sz="1100">
                <a:solidFill>
                  <a:srgbClr val="737373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grpSp>
        <p:nvGrpSpPr>
          <p:cNvPr id="194" name="Google Shape;194;p20"/>
          <p:cNvGrpSpPr/>
          <p:nvPr/>
        </p:nvGrpSpPr>
        <p:grpSpPr>
          <a:xfrm>
            <a:off x="514364" y="1442267"/>
            <a:ext cx="3752400" cy="1607369"/>
            <a:chOff x="514350" y="2614956"/>
            <a:chExt cx="3752400" cy="1607369"/>
          </a:xfrm>
        </p:grpSpPr>
        <p:sp>
          <p:nvSpPr>
            <p:cNvPr id="195" name="Google Shape;195;p20"/>
            <p:cNvSpPr txBox="1"/>
            <p:nvPr/>
          </p:nvSpPr>
          <p:spPr>
            <a:xfrm>
              <a:off x="514350" y="2614956"/>
              <a:ext cx="37524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1000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b="1" i="0" u="none" strike="noStrike" cap="none">
                  <a:solidFill>
                    <a:srgbClr val="8CA9AD"/>
                  </a:solidFill>
                  <a:latin typeface="Avenir"/>
                  <a:ea typeface="Avenir"/>
                  <a:cs typeface="Avenir"/>
                  <a:sym typeface="Avenir"/>
                </a:rPr>
                <a:t>INTERPRETATION S</a:t>
              </a:r>
              <a:r>
                <a:rPr lang="en" sz="2000" b="1">
                  <a:solidFill>
                    <a:srgbClr val="8CA9AD"/>
                  </a:solidFill>
                  <a:latin typeface="Avenir"/>
                  <a:ea typeface="Avenir"/>
                  <a:cs typeface="Avenir"/>
                  <a:sym typeface="Avenir"/>
                </a:rPr>
                <a:t>ERVICES</a:t>
              </a:r>
              <a:endParaRPr sz="2000" b="1">
                <a:solidFill>
                  <a:srgbClr val="8CA9AD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96" name="Google Shape;196;p20"/>
            <p:cNvSpPr txBox="1"/>
            <p:nvPr/>
          </p:nvSpPr>
          <p:spPr>
            <a:xfrm>
              <a:off x="514350" y="2935625"/>
              <a:ext cx="3752400" cy="12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737373"/>
                  </a:solidFill>
                  <a:latin typeface="Avenir"/>
                  <a:ea typeface="Avenir"/>
                  <a:cs typeface="Avenir"/>
                  <a:sym typeface="Avenir"/>
                </a:rPr>
                <a:t>1. Interpretation is rarely provided when the doctor is NOT present (check-in, labs, medical tests) </a:t>
              </a:r>
              <a:br>
                <a:rPr lang="en" sz="1100">
                  <a:solidFill>
                    <a:srgbClr val="737373"/>
                  </a:solidFill>
                  <a:latin typeface="Avenir"/>
                  <a:ea typeface="Avenir"/>
                  <a:cs typeface="Avenir"/>
                  <a:sym typeface="Avenir"/>
                </a:rPr>
              </a:br>
              <a:r>
                <a:rPr lang="en" sz="1100">
                  <a:solidFill>
                    <a:srgbClr val="737373"/>
                  </a:solidFill>
                  <a:latin typeface="Avenir"/>
                  <a:ea typeface="Avenir"/>
                  <a:cs typeface="Avenir"/>
                  <a:sym typeface="Avenir"/>
                </a:rPr>
                <a:t>2. Even when the doctor tries to get interpretation, it is very difficult to receive high quality interpretation </a:t>
              </a:r>
              <a:endParaRPr sz="1100">
                <a:solidFill>
                  <a:srgbClr val="737373"/>
                </a:solidFill>
                <a:latin typeface="Avenir"/>
                <a:ea typeface="Avenir"/>
                <a:cs typeface="Avenir"/>
                <a:sym typeface="Avenir"/>
              </a:endParaRPr>
            </a:p>
            <a:p>
              <a:pPr marL="0" marR="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737373"/>
                  </a:solidFill>
                  <a:latin typeface="Avenir"/>
                  <a:ea typeface="Avenir"/>
                  <a:cs typeface="Avenir"/>
                  <a:sym typeface="Avenir"/>
                </a:rPr>
                <a:t>3. Without accurate interpretation, understanding of medical diagnoses and treatment plans is delayed and causes stress and confusion </a:t>
              </a:r>
              <a:endParaRPr sz="1100">
                <a:solidFill>
                  <a:srgbClr val="737373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197" name="Google Shape;197;p20"/>
          <p:cNvSpPr txBox="1"/>
          <p:nvPr/>
        </p:nvSpPr>
        <p:spPr>
          <a:xfrm>
            <a:off x="514350" y="476250"/>
            <a:ext cx="59175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 b="1">
                <a:solidFill>
                  <a:srgbClr val="8CA9AD"/>
                </a:solidFill>
                <a:latin typeface="Avenir"/>
                <a:ea typeface="Avenir"/>
                <a:cs typeface="Avenir"/>
                <a:sym typeface="Avenir"/>
              </a:rPr>
              <a:t>AFGHAN COMMUNITY</a:t>
            </a:r>
            <a:endParaRPr sz="700"/>
          </a:p>
        </p:txBody>
      </p:sp>
      <p:sp>
        <p:nvSpPr>
          <p:cNvPr id="198" name="Google Shape;198;p20"/>
          <p:cNvSpPr txBox="1"/>
          <p:nvPr/>
        </p:nvSpPr>
        <p:spPr>
          <a:xfrm>
            <a:off x="5318851" y="1375656"/>
            <a:ext cx="3310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0" u="none" strike="noStrike" cap="none">
                <a:solidFill>
                  <a:srgbClr val="8CA9AD"/>
                </a:solidFill>
                <a:latin typeface="Avenir"/>
                <a:ea typeface="Avenir"/>
                <a:cs typeface="Avenir"/>
                <a:sym typeface="Avenir"/>
              </a:rPr>
              <a:t>HOSPITAL SYSTEMS</a:t>
            </a:r>
            <a:endParaRPr sz="2000" b="1">
              <a:solidFill>
                <a:srgbClr val="8CA9AD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1000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8CA9AD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99" name="Google Shape;199;p20"/>
          <p:cNvSpPr txBox="1"/>
          <p:nvPr/>
        </p:nvSpPr>
        <p:spPr>
          <a:xfrm>
            <a:off x="4877400" y="1697144"/>
            <a:ext cx="3752400" cy="72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28600" marR="0" lvl="0" indent="-18415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1100"/>
              <a:buFont typeface="Avenir"/>
              <a:buAutoNum type="arabicPeriod"/>
            </a:pPr>
            <a:r>
              <a:rPr lang="en" sz="1100">
                <a:solidFill>
                  <a:srgbClr val="737373"/>
                </a:solidFill>
                <a:latin typeface="Avenir"/>
                <a:ea typeface="Avenir"/>
                <a:cs typeface="Avenir"/>
                <a:sym typeface="Avenir"/>
              </a:rPr>
              <a:t>Navigating physical environments without language support is challenging </a:t>
            </a:r>
            <a:endParaRPr sz="1100">
              <a:solidFill>
                <a:srgbClr val="737373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228600" marR="0" lvl="0" indent="-18415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1100"/>
              <a:buFont typeface="Avenir"/>
              <a:buAutoNum type="arabicPeriod"/>
            </a:pPr>
            <a:r>
              <a:rPr lang="en" sz="1100">
                <a:solidFill>
                  <a:srgbClr val="737373"/>
                </a:solidFill>
                <a:latin typeface="Avenir"/>
                <a:ea typeface="Avenir"/>
                <a:cs typeface="Avenir"/>
                <a:sym typeface="Avenir"/>
              </a:rPr>
              <a:t>Insurance, charity care, and other forms of financial assistance do not make sense</a:t>
            </a:r>
            <a:endParaRPr sz="1100">
              <a:solidFill>
                <a:srgbClr val="737373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00" name="Google Shape;200;p20"/>
          <p:cNvSpPr txBox="1"/>
          <p:nvPr/>
        </p:nvSpPr>
        <p:spPr>
          <a:xfrm>
            <a:off x="4924050" y="2792606"/>
            <a:ext cx="2963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0" u="none" strike="noStrike" cap="none">
                <a:solidFill>
                  <a:srgbClr val="8CA9AD"/>
                </a:solidFill>
                <a:latin typeface="Avenir"/>
                <a:ea typeface="Avenir"/>
                <a:cs typeface="Avenir"/>
                <a:sym typeface="Avenir"/>
              </a:rPr>
              <a:t>ORAL </a:t>
            </a:r>
            <a:r>
              <a:rPr lang="en" sz="2000" b="1">
                <a:solidFill>
                  <a:srgbClr val="8CA9AD"/>
                </a:solidFill>
                <a:latin typeface="Avenir"/>
                <a:ea typeface="Avenir"/>
                <a:cs typeface="Avenir"/>
                <a:sym typeface="Avenir"/>
              </a:rPr>
              <a:t>HEALTH</a:t>
            </a:r>
            <a:endParaRPr sz="700"/>
          </a:p>
        </p:txBody>
      </p:sp>
      <p:sp>
        <p:nvSpPr>
          <p:cNvPr id="201" name="Google Shape;201;p20"/>
          <p:cNvSpPr txBox="1"/>
          <p:nvPr/>
        </p:nvSpPr>
        <p:spPr>
          <a:xfrm>
            <a:off x="4924050" y="3114081"/>
            <a:ext cx="3705600" cy="11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737373"/>
                </a:solidFill>
                <a:latin typeface="Avenir"/>
                <a:ea typeface="Avenir"/>
                <a:cs typeface="Avenir"/>
                <a:sym typeface="Avenir"/>
              </a:rPr>
              <a:t>1. Accessing the dentist is difficult because it is expensive, there is a lack of dentists that accept medicare/medicaid, long wait time for appointments, and services needed are not included insurance </a:t>
            </a:r>
            <a:endParaRPr sz="1100">
              <a:solidFill>
                <a:srgbClr val="737373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737373"/>
                </a:solidFill>
                <a:latin typeface="Avenir"/>
                <a:ea typeface="Avenir"/>
                <a:cs typeface="Avenir"/>
                <a:sym typeface="Avenir"/>
              </a:rPr>
              <a:t>2. Most Afghan people do not get interpretation at the dentist </a:t>
            </a:r>
            <a:endParaRPr sz="70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07F8045-C713-D506-D9B4-476D7568A3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361"/>
    </mc:Choice>
    <mc:Fallback>
      <p:transition spd="slow" advTm="833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0" objId="3"/>
        <p14:stopEvt time="924" objId="3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1"/>
          <p:cNvSpPr/>
          <p:nvPr/>
        </p:nvSpPr>
        <p:spPr>
          <a:xfrm>
            <a:off x="6578161" y="4020776"/>
            <a:ext cx="2051489" cy="1122724"/>
          </a:xfrm>
          <a:custGeom>
            <a:avLst/>
            <a:gdLst/>
            <a:ahLst/>
            <a:cxnLst/>
            <a:rect l="l" t="t" r="r" b="b"/>
            <a:pathLst>
              <a:path w="4102978" h="2245448" extrusionOk="0">
                <a:moveTo>
                  <a:pt x="0" y="0"/>
                </a:moveTo>
                <a:lnTo>
                  <a:pt x="4102978" y="0"/>
                </a:lnTo>
                <a:lnTo>
                  <a:pt x="4102978" y="2245448"/>
                </a:lnTo>
                <a:lnTo>
                  <a:pt x="0" y="22454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11" name="Google Shape;211;p21"/>
          <p:cNvSpPr/>
          <p:nvPr/>
        </p:nvSpPr>
        <p:spPr>
          <a:xfrm>
            <a:off x="514350" y="-80360"/>
            <a:ext cx="2051489" cy="1566592"/>
          </a:xfrm>
          <a:custGeom>
            <a:avLst/>
            <a:gdLst/>
            <a:ahLst/>
            <a:cxnLst/>
            <a:rect l="l" t="t" r="r" b="b"/>
            <a:pathLst>
              <a:path w="4102978" h="3133183" extrusionOk="0">
                <a:moveTo>
                  <a:pt x="0" y="0"/>
                </a:moveTo>
                <a:lnTo>
                  <a:pt x="4102978" y="0"/>
                </a:lnTo>
                <a:lnTo>
                  <a:pt x="4102978" y="3133184"/>
                </a:lnTo>
                <a:lnTo>
                  <a:pt x="0" y="31331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12" name="Google Shape;212;p21"/>
          <p:cNvSpPr txBox="1"/>
          <p:nvPr/>
        </p:nvSpPr>
        <p:spPr>
          <a:xfrm>
            <a:off x="2813850" y="621225"/>
            <a:ext cx="3937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i="0" u="none" strike="noStrike" cap="none">
                <a:solidFill>
                  <a:srgbClr val="8CA9AD"/>
                </a:solidFill>
                <a:latin typeface="Avenir"/>
                <a:ea typeface="Avenir"/>
                <a:cs typeface="Avenir"/>
                <a:sym typeface="Avenir"/>
              </a:rPr>
              <a:t>RECOMMENDATIONS</a:t>
            </a:r>
            <a:endParaRPr sz="1500"/>
          </a:p>
        </p:txBody>
      </p:sp>
      <p:sp>
        <p:nvSpPr>
          <p:cNvPr id="213" name="Google Shape;213;p21"/>
          <p:cNvSpPr txBox="1"/>
          <p:nvPr/>
        </p:nvSpPr>
        <p:spPr>
          <a:xfrm>
            <a:off x="319650" y="1646896"/>
            <a:ext cx="8514300" cy="28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28600" marR="0" lvl="0" indent="-2032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1400"/>
              <a:buFont typeface="Avenir"/>
              <a:buAutoNum type="arabicPeriod"/>
            </a:pPr>
            <a:r>
              <a:rPr lang="en">
                <a:solidFill>
                  <a:srgbClr val="737373"/>
                </a:solidFill>
                <a:latin typeface="Avenir"/>
                <a:ea typeface="Avenir"/>
                <a:cs typeface="Avenir"/>
                <a:sym typeface="Avenir"/>
              </a:rPr>
              <a:t>Being friendly goes a long way in making non-english speaking patients feel safe and welcomed</a:t>
            </a:r>
            <a:endParaRPr>
              <a:solidFill>
                <a:srgbClr val="737373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228600" marR="0" lvl="0" indent="-2032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1400"/>
              <a:buFont typeface="Avenir"/>
              <a:buAutoNum type="arabicPeriod"/>
            </a:pPr>
            <a:r>
              <a:rPr lang="en">
                <a:solidFill>
                  <a:srgbClr val="737373"/>
                </a:solidFill>
                <a:latin typeface="Avenir"/>
                <a:ea typeface="Avenir"/>
                <a:cs typeface="Avenir"/>
                <a:sym typeface="Avenir"/>
              </a:rPr>
              <a:t>Make Check-In kiosks more accessible by providing interpretation or translation</a:t>
            </a:r>
            <a:endParaRPr>
              <a:solidFill>
                <a:srgbClr val="737373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737373"/>
                </a:solidFill>
                <a:latin typeface="Avenir"/>
                <a:ea typeface="Avenir"/>
                <a:cs typeface="Avenir"/>
                <a:sym typeface="Avenir"/>
              </a:rPr>
              <a:t>3. Honor patient’s preferences for gender of interpreter</a:t>
            </a:r>
            <a:endParaRPr>
              <a:solidFill>
                <a:srgbClr val="737373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737373"/>
                </a:solidFill>
                <a:latin typeface="Avenir"/>
                <a:ea typeface="Avenir"/>
                <a:cs typeface="Avenir"/>
                <a:sym typeface="Avenir"/>
              </a:rPr>
              <a:t>4. Prepare for interpretation ahead of time so that patients don’t have to wait</a:t>
            </a:r>
            <a:endParaRPr>
              <a:solidFill>
                <a:srgbClr val="737373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737373"/>
                </a:solidFill>
                <a:latin typeface="Avenir"/>
                <a:ea typeface="Avenir"/>
                <a:cs typeface="Avenir"/>
                <a:sym typeface="Avenir"/>
              </a:rPr>
              <a:t>5. Appointment reminders and all other communication should be done with interpretation or translation</a:t>
            </a:r>
            <a:endParaRPr>
              <a:solidFill>
                <a:srgbClr val="737373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737373"/>
                </a:solidFill>
                <a:latin typeface="Avenir"/>
                <a:ea typeface="Avenir"/>
                <a:cs typeface="Avenir"/>
                <a:sym typeface="Avenir"/>
              </a:rPr>
              <a:t>6. Honor interpretation modality preference</a:t>
            </a:r>
            <a:endParaRPr>
              <a:solidFill>
                <a:srgbClr val="737373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737373"/>
                </a:solidFill>
                <a:latin typeface="Avenir"/>
                <a:ea typeface="Avenir"/>
                <a:cs typeface="Avenir"/>
                <a:sym typeface="Avenir"/>
              </a:rPr>
              <a:t>7. To ensure continuity of care, have interpretation provided for all communications with patients</a:t>
            </a:r>
            <a:endParaRPr>
              <a:solidFill>
                <a:srgbClr val="737373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737373"/>
                </a:solidFill>
                <a:latin typeface="Avenir"/>
                <a:ea typeface="Avenir"/>
                <a:cs typeface="Avenir"/>
                <a:sym typeface="Avenir"/>
              </a:rPr>
              <a:t>8. When referring people, ensure that the referral is within the same city, and accessible via bus</a:t>
            </a:r>
            <a:endParaRPr>
              <a:solidFill>
                <a:srgbClr val="737373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737373"/>
                </a:solidFill>
                <a:latin typeface="Avenir"/>
                <a:ea typeface="Avenir"/>
                <a:cs typeface="Avenir"/>
                <a:sym typeface="Avenir"/>
              </a:rPr>
              <a:t>9. Make charity care decisions more transparent </a:t>
            </a:r>
            <a:endParaRPr>
              <a:solidFill>
                <a:srgbClr val="737373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737373"/>
                </a:solidFill>
                <a:latin typeface="Avenir"/>
                <a:ea typeface="Avenir"/>
                <a:cs typeface="Avenir"/>
                <a:sym typeface="Avenir"/>
              </a:rPr>
              <a:t>10. Reduce the amount of time in between appointments</a:t>
            </a:r>
            <a:endParaRPr>
              <a:solidFill>
                <a:srgbClr val="737373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737373"/>
                </a:solidFill>
                <a:latin typeface="Avenir"/>
                <a:ea typeface="Avenir"/>
                <a:cs typeface="Avenir"/>
                <a:sym typeface="Avenir"/>
              </a:rPr>
              <a:t>11. Check to ensure that the correct language is available</a:t>
            </a:r>
            <a:endParaRPr>
              <a:solidFill>
                <a:srgbClr val="737373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37373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D065075-5A61-7296-FB57-93A8A7B062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508"/>
    </mc:Choice>
    <mc:Fallback>
      <p:transition spd="slow" advTm="110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5" objId="3"/>
        <p14:stopEvt time="995" objId="3"/>
      </p14:showEvtLst>
    </p:ext>
  </p:extLst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590</Words>
  <Application>Microsoft Office PowerPoint</Application>
  <PresentationFormat>On-screen Show (16:9)</PresentationFormat>
  <Paragraphs>80</Paragraphs>
  <Slides>12</Slides>
  <Notes>12</Notes>
  <HiddenSlides>0</HiddenSlides>
  <MMClips>16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Roboto</vt:lpstr>
      <vt:lpstr>Roboto Medium</vt:lpstr>
      <vt:lpstr>Arial</vt:lpstr>
      <vt:lpstr>Avenir</vt:lpstr>
      <vt:lpstr>inherit</vt:lpstr>
      <vt:lpstr>Calibri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Atiqullah Pardisi</cp:lastModifiedBy>
  <cp:revision>6</cp:revision>
  <dcterms:modified xsi:type="dcterms:W3CDTF">2025-04-25T12:18:38Z</dcterms:modified>
</cp:coreProperties>
</file>