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Medium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996" y="102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gma.com/board/VKQnk0YHA15TyIaYo3wZzD/Community-Report-Back-Flow-Chart?node-id=0-1&amp;t=m7KI3XmbZHzFIdYJ-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fa6ddcb38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 over </a:t>
            </a:r>
            <a:endParaRPr/>
          </a:p>
        </p:txBody>
      </p:sp>
      <p:sp>
        <p:nvSpPr>
          <p:cNvPr id="52" name="Google Shape;52;g2afa6ddcb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fa6ddcb38_0_14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afa6ddcb3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fa6ddcb3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afa6ddcb38_0_16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https://www.figma.com/board/VKQnk0YHA15TyIaYo3wZzD/Community-Report-Back-Flow-Chart?node-id=0-1&amp;t=m7KI3XmbZHzFIdYJ-1</a:t>
            </a:r>
            <a:r>
              <a:rPr lang="en" dirty="0"/>
              <a:t> </a:t>
            </a:r>
            <a:endParaRPr dirty="0"/>
          </a:p>
        </p:txBody>
      </p:sp>
      <p:sp>
        <p:nvSpPr>
          <p:cNvPr id="240" name="Google Shape;240;g2afa6ddcb38_0_16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fa6ddcb38_0_17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afa6ddcb3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fa6ddcb38_0_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afa6ddcb3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fa6ddcb38_0_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fa6ddcb3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dc98b2849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3dc98b28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fa6ddcb38_0_5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afa6ddcb3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afa6ddcb38_0_7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7" name="Google Shape;147;g2afa6ddcb38_0_7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8" name="Google Shape;148;g2afa6ddcb38_0_7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afa6ddcb38_0_7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 includes data form Language Navigator surveys, semi-structured interviews, community health forums, and reviews of institutional policies around language services. </a:t>
            </a:r>
            <a:endParaRPr/>
          </a:p>
        </p:txBody>
      </p:sp>
      <p:sp>
        <p:nvSpPr>
          <p:cNvPr id="150" name="Google Shape;150;g2afa6ddcb38_0_7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1" name="Google Shape;151;g2afa6ddcb38_0_7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fa6ddcb38_0_9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afa6ddcb3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fa6ddcb38_0_1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afa6ddcb3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cb1aafc9c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04" name="Google Shape;204;g33cb1aafc9c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5" name="Google Shape;205;g33cb1aafc9c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33cb1aafc9c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 includes data form Language Navigator surveys, semi-structured interviews, community health forums, and reviews of institutional policies around language services. </a:t>
            </a:r>
            <a:endParaRPr/>
          </a:p>
        </p:txBody>
      </p:sp>
      <p:sp>
        <p:nvSpPr>
          <p:cNvPr id="207" name="Google Shape;207;g33cb1aafc9c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08" name="Google Shape;208;g33cb1aafc9c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209550" y="559070"/>
            <a:ext cx="8115567" cy="4187332"/>
            <a:chOff x="0" y="-38100"/>
            <a:chExt cx="4274726" cy="2205600"/>
          </a:xfrm>
        </p:grpSpPr>
        <p:sp>
          <p:nvSpPr>
            <p:cNvPr id="55" name="Google Shape;55;p1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13"/>
          <p:cNvSpPr/>
          <p:nvPr/>
        </p:nvSpPr>
        <p:spPr>
          <a:xfrm>
            <a:off x="990600" y="-47012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8" name="Google Shape;58;p13"/>
          <p:cNvSpPr txBox="1"/>
          <p:nvPr/>
        </p:nvSpPr>
        <p:spPr>
          <a:xfrm>
            <a:off x="1642485" y="1556701"/>
            <a:ext cx="63204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/>
            <a:r>
              <a:rPr kumimoji="0" lang="ar-SA" altLang="en-US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Arial" panose="020B0604020202020204" pitchFamily="34" charset="0"/>
              </a:rPr>
              <a:t>د ټولنې</a:t>
            </a:r>
            <a:r>
              <a:rPr lang="fa-IR" altLang="en-US" sz="4000" dirty="0">
                <a:solidFill>
                  <a:srgbClr val="1F1F1F"/>
                </a:solidFill>
                <a:latin typeface="inherit"/>
                <a:cs typeface="Arial" panose="020B0604020202020204" pitchFamily="34" charset="0"/>
              </a:rPr>
              <a:t> ل</a:t>
            </a:r>
            <a:r>
              <a:rPr lang="ps-AF" altLang="en-US" sz="4000" dirty="0">
                <a:solidFill>
                  <a:srgbClr val="1F1F1F"/>
                </a:solidFill>
                <a:latin typeface="inherit"/>
                <a:cs typeface="Arial" panose="020B0604020202020204" pitchFamily="34" charset="0"/>
              </a:rPr>
              <a:t>پاره</a:t>
            </a:r>
            <a:r>
              <a:rPr kumimoji="0" lang="ar-SA" altLang="en-US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Arial" panose="020B0604020202020204" pitchFamily="34" charset="0"/>
              </a:rPr>
              <a:t> راپور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COMMUNITY REPORT BACK</a:t>
            </a:r>
            <a:endParaRPr sz="200" dirty="0"/>
          </a:p>
        </p:txBody>
      </p:sp>
      <p:sp>
        <p:nvSpPr>
          <p:cNvPr id="59" name="Google Shape;59;p13"/>
          <p:cNvSpPr txBox="1"/>
          <p:nvPr/>
        </p:nvSpPr>
        <p:spPr>
          <a:xfrm>
            <a:off x="5101842" y="3282314"/>
            <a:ext cx="2861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</a:t>
            </a:r>
            <a:endParaRPr sz="700"/>
          </a:p>
        </p:txBody>
      </p:sp>
      <p:sp>
        <p:nvSpPr>
          <p:cNvPr id="60" name="Google Shape;60;p13"/>
          <p:cNvSpPr/>
          <p:nvPr/>
        </p:nvSpPr>
        <p:spPr>
          <a:xfrm>
            <a:off x="990600" y="3133725"/>
            <a:ext cx="1440180" cy="2057400"/>
          </a:xfrm>
          <a:custGeom>
            <a:avLst/>
            <a:gdLst/>
            <a:ahLst/>
            <a:cxnLst/>
            <a:rect l="l" t="t" r="r" b="b"/>
            <a:pathLst>
              <a:path w="2880360" h="4114800" extrusionOk="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" name="Google Shape;61;p13"/>
          <p:cNvSpPr/>
          <p:nvPr/>
        </p:nvSpPr>
        <p:spPr>
          <a:xfrm rot="10800000">
            <a:off x="2811780" y="3836553"/>
            <a:ext cx="1711478" cy="1306947"/>
          </a:xfrm>
          <a:custGeom>
            <a:avLst/>
            <a:gdLst/>
            <a:ahLst/>
            <a:cxnLst/>
            <a:rect l="l" t="t" r="r" b="b"/>
            <a:pathLst>
              <a:path w="3422956" h="2613894" extrusionOk="0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439D3-38D3-9DF1-95F1-05513EE5B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FAC8631-1A5F-2377-6449-B7E9F48B1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2774571" y="1174512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"/>
    </mc:Choice>
    <mc:Fallback xmlns="">
      <p:transition spd="slow" advTm="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22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219" name="Google Shape;219;p22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2"/>
          <p:cNvSpPr txBox="1"/>
          <p:nvPr/>
        </p:nvSpPr>
        <p:spPr>
          <a:xfrm>
            <a:off x="2950656" y="1985963"/>
            <a:ext cx="378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WHAT’S NEXT?</a:t>
            </a:r>
            <a:endParaRPr sz="700"/>
          </a:p>
        </p:txBody>
      </p:sp>
      <p:sp>
        <p:nvSpPr>
          <p:cNvPr id="222" name="Google Shape;222;p22"/>
          <p:cNvSpPr txBox="1"/>
          <p:nvPr/>
        </p:nvSpPr>
        <p:spPr>
          <a:xfrm>
            <a:off x="3651254" y="3100388"/>
            <a:ext cx="308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Research Team</a:t>
            </a:r>
            <a:endParaRPr sz="700"/>
          </a:p>
        </p:txBody>
      </p:sp>
      <p:sp>
        <p:nvSpPr>
          <p:cNvPr id="223" name="Google Shape;223;p22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04.</a:t>
            </a:r>
            <a:endParaRPr sz="700"/>
          </a:p>
        </p:txBody>
      </p:sp>
      <p:sp>
        <p:nvSpPr>
          <p:cNvPr id="224" name="Google Shape;224;p22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5" name="Google Shape;225;p22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26" name="Google Shape;226;p22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227" name="Google Shape;227;p22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" name="Google Shape;228;p22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" name="Google Shape;229;p22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22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" name="Google Shape;231;p22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Google Shape;232;p22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Google Shape;233;p22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" name="Google Shape;234;p22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22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" name="Google Shape;236;p22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5">
            <a:alphaModFix/>
          </a:blip>
          <a:srcRect l="2459" t="4248" r="2202" b="4376"/>
          <a:stretch/>
        </p:blipFill>
        <p:spPr>
          <a:xfrm>
            <a:off x="121825" y="465044"/>
            <a:ext cx="9022177" cy="428961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/>
          <p:nvPr/>
        </p:nvSpPr>
        <p:spPr>
          <a:xfrm>
            <a:off x="6616261" y="-636175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4" name="Google Shape;244;p23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2AA108E-E47B-4E8B-9187-627475832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1022789" y="723366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07"/>
    </mc:Choice>
    <mc:Fallback>
      <p:transition spd="slow" advTm="9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" objId="14"/>
        <p14:stopEvt time="2596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4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250" name="Google Shape;250;p2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4"/>
          <p:cNvSpPr/>
          <p:nvPr/>
        </p:nvSpPr>
        <p:spPr>
          <a:xfrm>
            <a:off x="990600" y="-47012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3" name="Google Shape;253;p24"/>
          <p:cNvSpPr/>
          <p:nvPr/>
        </p:nvSpPr>
        <p:spPr>
          <a:xfrm>
            <a:off x="990600" y="3133725"/>
            <a:ext cx="1440180" cy="2057400"/>
          </a:xfrm>
          <a:custGeom>
            <a:avLst/>
            <a:gdLst/>
            <a:ahLst/>
            <a:cxnLst/>
            <a:rect l="l" t="t" r="r" b="b"/>
            <a:pathLst>
              <a:path w="2880360" h="4114800" extrusionOk="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4" name="Google Shape;254;p24"/>
          <p:cNvSpPr txBox="1"/>
          <p:nvPr/>
        </p:nvSpPr>
        <p:spPr>
          <a:xfrm>
            <a:off x="2430780" y="2092325"/>
            <a:ext cx="5310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sz="700"/>
          </a:p>
        </p:txBody>
      </p:sp>
      <p:sp>
        <p:nvSpPr>
          <p:cNvPr id="255" name="Google Shape;255;p24"/>
          <p:cNvSpPr/>
          <p:nvPr/>
        </p:nvSpPr>
        <p:spPr>
          <a:xfrm rot="10800000">
            <a:off x="2811780" y="3836553"/>
            <a:ext cx="1711478" cy="1306947"/>
          </a:xfrm>
          <a:custGeom>
            <a:avLst/>
            <a:gdLst/>
            <a:ahLst/>
            <a:cxnLst/>
            <a:rect l="l" t="t" r="r" b="b"/>
            <a:pathLst>
              <a:path w="3422956" h="2613894" extrusionOk="0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CF5245-648D-5CC7-53D5-5E2B3FE93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1"/>
    </mc:Choice>
    <mc:Fallback xmlns="">
      <p:transition spd="slow" advTm="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6578161" y="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Google Shape;67;p14"/>
          <p:cNvSpPr txBox="1"/>
          <p:nvPr/>
        </p:nvSpPr>
        <p:spPr>
          <a:xfrm>
            <a:off x="5879605" y="3495675"/>
            <a:ext cx="27501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TABLE OF</a:t>
            </a:r>
            <a:endParaRPr sz="700"/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CONTENT</a:t>
            </a:r>
            <a:endParaRPr sz="700"/>
          </a:p>
        </p:txBody>
      </p:sp>
      <p:sp>
        <p:nvSpPr>
          <p:cNvPr id="68" name="Google Shape;68;p14"/>
          <p:cNvSpPr txBox="1"/>
          <p:nvPr/>
        </p:nvSpPr>
        <p:spPr>
          <a:xfrm>
            <a:off x="1208778" y="1100297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01.</a:t>
            </a:r>
            <a:endParaRPr sz="700"/>
          </a:p>
        </p:txBody>
      </p:sp>
      <p:sp>
        <p:nvSpPr>
          <p:cNvPr id="69" name="Google Shape;69;p14"/>
          <p:cNvSpPr txBox="1"/>
          <p:nvPr/>
        </p:nvSpPr>
        <p:spPr>
          <a:xfrm>
            <a:off x="1208778" y="186129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02.</a:t>
            </a:r>
            <a:endParaRPr sz="700"/>
          </a:p>
        </p:txBody>
      </p:sp>
      <p:sp>
        <p:nvSpPr>
          <p:cNvPr id="70" name="Google Shape;70;p14"/>
          <p:cNvSpPr txBox="1"/>
          <p:nvPr/>
        </p:nvSpPr>
        <p:spPr>
          <a:xfrm>
            <a:off x="2177985" y="1251904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WHAT’S CRHE?</a:t>
            </a:r>
            <a:endParaRPr sz="700"/>
          </a:p>
        </p:txBody>
      </p:sp>
      <p:sp>
        <p:nvSpPr>
          <p:cNvPr id="71" name="Google Shape;71;p14"/>
          <p:cNvSpPr txBox="1"/>
          <p:nvPr/>
        </p:nvSpPr>
        <p:spPr>
          <a:xfrm>
            <a:off x="2177985" y="2012897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 WE DID</a:t>
            </a:r>
            <a:endParaRPr sz="700"/>
          </a:p>
        </p:txBody>
      </p:sp>
      <p:sp>
        <p:nvSpPr>
          <p:cNvPr id="72" name="Google Shape;72;p14"/>
          <p:cNvSpPr txBox="1"/>
          <p:nvPr/>
        </p:nvSpPr>
        <p:spPr>
          <a:xfrm>
            <a:off x="1208778" y="2622284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03.</a:t>
            </a:r>
            <a:endParaRPr sz="700"/>
          </a:p>
        </p:txBody>
      </p:sp>
      <p:sp>
        <p:nvSpPr>
          <p:cNvPr id="73" name="Google Shape;73;p14"/>
          <p:cNvSpPr txBox="1"/>
          <p:nvPr/>
        </p:nvSpPr>
        <p:spPr>
          <a:xfrm>
            <a:off x="2177985" y="2773891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 WE LEARNED</a:t>
            </a:r>
            <a:endParaRPr sz="700"/>
          </a:p>
        </p:txBody>
      </p:sp>
      <p:sp>
        <p:nvSpPr>
          <p:cNvPr id="74" name="Google Shape;74;p14"/>
          <p:cNvSpPr txBox="1"/>
          <p:nvPr/>
        </p:nvSpPr>
        <p:spPr>
          <a:xfrm>
            <a:off x="1208778" y="3383277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04.</a:t>
            </a:r>
            <a:endParaRPr sz="700"/>
          </a:p>
        </p:txBody>
      </p:sp>
      <p:sp>
        <p:nvSpPr>
          <p:cNvPr id="75" name="Google Shape;75;p14"/>
          <p:cNvSpPr txBox="1"/>
          <p:nvPr/>
        </p:nvSpPr>
        <p:spPr>
          <a:xfrm>
            <a:off x="2177985" y="3534884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WHAT’S NEXT?</a:t>
            </a:r>
            <a:endParaRPr sz="700"/>
          </a:p>
        </p:txBody>
      </p:sp>
      <p:sp>
        <p:nvSpPr>
          <p:cNvPr id="76" name="Google Shape;76;p14"/>
          <p:cNvSpPr/>
          <p:nvPr/>
        </p:nvSpPr>
        <p:spPr>
          <a:xfrm>
            <a:off x="1208778" y="458213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F787D38A-37EF-6A68-7A37-85AA4CA5F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4572000" y="1552506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0"/>
    </mc:Choice>
    <mc:Fallback xmlns="">
      <p:transition spd="slow" advTm="1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5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82" name="Google Shape;82;p1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15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5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6" name="Google Shape;86;p15"/>
          <p:cNvSpPr txBox="1"/>
          <p:nvPr/>
        </p:nvSpPr>
        <p:spPr>
          <a:xfrm>
            <a:off x="2950656" y="1871661"/>
            <a:ext cx="378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WHAT’S CRHE?</a:t>
            </a:r>
            <a:endParaRPr sz="700"/>
          </a:p>
        </p:txBody>
      </p:sp>
      <p:sp>
        <p:nvSpPr>
          <p:cNvPr id="87" name="Google Shape;87;p15"/>
          <p:cNvSpPr txBox="1"/>
          <p:nvPr/>
        </p:nvSpPr>
        <p:spPr>
          <a:xfrm>
            <a:off x="3430268" y="2986086"/>
            <a:ext cx="3306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Community Research</a:t>
            </a:r>
            <a:endParaRPr sz="700"/>
          </a:p>
        </p:txBody>
      </p:sp>
      <p:sp>
        <p:nvSpPr>
          <p:cNvPr id="88" name="Google Shape;88;p15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01.</a:t>
            </a:r>
            <a:endParaRPr sz="700"/>
          </a:p>
        </p:txBody>
      </p:sp>
      <p:grpSp>
        <p:nvGrpSpPr>
          <p:cNvPr id="89" name="Google Shape;89;p15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90" name="Google Shape;90;p15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" name="Google Shape;91;p15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15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15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15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15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96;p15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97;p15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15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15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AFA6059-E53A-5824-6F86-5C3791498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2175314" y="1519544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"/>
    </mc:Choice>
    <mc:Fallback xmlns="">
      <p:transition spd="slow" advTm="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/>
          <p:nvPr/>
        </p:nvSpPr>
        <p:spPr>
          <a:xfrm>
            <a:off x="6578161" y="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" name="Google Shape;105;p16"/>
          <p:cNvSpPr/>
          <p:nvPr/>
        </p:nvSpPr>
        <p:spPr>
          <a:xfrm>
            <a:off x="1208778" y="458213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6" name="Google Shape;106;p16"/>
          <p:cNvSpPr txBox="1"/>
          <p:nvPr/>
        </p:nvSpPr>
        <p:spPr>
          <a:xfrm>
            <a:off x="479455" y="418101"/>
            <a:ext cx="79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RCP’S CRHE PROJECT</a:t>
            </a:r>
            <a:endParaRPr sz="700"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1922750" y="874538"/>
            <a:ext cx="5332240" cy="3982417"/>
            <a:chOff x="2857240" y="1198100"/>
            <a:chExt cx="3290693" cy="2750668"/>
          </a:xfrm>
        </p:grpSpPr>
        <p:sp>
          <p:nvSpPr>
            <p:cNvPr id="108" name="Google Shape;108;p16"/>
            <p:cNvSpPr/>
            <p:nvPr/>
          </p:nvSpPr>
          <p:spPr>
            <a:xfrm>
              <a:off x="3271198" y="1463313"/>
              <a:ext cx="2599200" cy="1998900"/>
            </a:xfrm>
            <a:prstGeom prst="triangle">
              <a:avLst>
                <a:gd name="adj" fmla="val 50000"/>
              </a:avLst>
            </a:prstGeom>
            <a:solidFill>
              <a:srgbClr val="BBCB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 txBox="1"/>
            <p:nvPr/>
          </p:nvSpPr>
          <p:spPr>
            <a:xfrm>
              <a:off x="3849510" y="2067444"/>
              <a:ext cx="1443600" cy="13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Community-based </a:t>
              </a:r>
              <a:endParaRPr sz="1200" b="1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research to understand language in-access for LEP patients in healthcare in the Triangle, to develop recommendations for healthcare providers and systems, to reduce health inequity for all</a:t>
              </a:r>
              <a:endParaRPr sz="1200">
                <a:solidFill>
                  <a:srgbClr val="1B786F"/>
                </a:solidFill>
              </a:endParaRPr>
            </a:p>
          </p:txBody>
        </p:sp>
        <p:grpSp>
          <p:nvGrpSpPr>
            <p:cNvPr id="110" name="Google Shape;110;p16"/>
            <p:cNvGrpSpPr/>
            <p:nvPr/>
          </p:nvGrpSpPr>
          <p:grpSpPr>
            <a:xfrm>
              <a:off x="3698064" y="3159725"/>
              <a:ext cx="2449869" cy="789043"/>
              <a:chOff x="3698064" y="3159725"/>
              <a:chExt cx="2449869" cy="789043"/>
            </a:xfrm>
          </p:grpSpPr>
          <p:sp>
            <p:nvSpPr>
              <p:cNvPr id="111" name="Google Shape;111;p16"/>
              <p:cNvSpPr/>
              <p:nvPr/>
            </p:nvSpPr>
            <p:spPr>
              <a:xfrm rot="10800000">
                <a:off x="3698064" y="3575617"/>
                <a:ext cx="1740900" cy="12540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1D7E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6"/>
              <p:cNvSpPr txBox="1"/>
              <p:nvPr/>
            </p:nvSpPr>
            <p:spPr>
              <a:xfrm rot="620">
                <a:off x="3771608" y="3655818"/>
                <a:ext cx="1662900" cy="29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1D7E75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Conduct research, analyze data</a:t>
                </a:r>
                <a:endParaRPr sz="1100">
                  <a:solidFill>
                    <a:srgbClr val="1D7E75"/>
                  </a:solidFill>
                </a:endParaRPr>
              </a:p>
            </p:txBody>
          </p:sp>
          <p:sp>
            <p:nvSpPr>
              <p:cNvPr id="113" name="Google Shape;113;p16"/>
              <p:cNvSpPr/>
              <p:nvPr/>
            </p:nvSpPr>
            <p:spPr>
              <a:xfrm>
                <a:off x="5582733" y="3159725"/>
                <a:ext cx="565200" cy="565500"/>
              </a:xfrm>
              <a:prstGeom prst="ellipse">
                <a:avLst/>
              </a:prstGeom>
              <a:solidFill>
                <a:srgbClr val="1D7E75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02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14" name="Google Shape;114;p16"/>
            <p:cNvGrpSpPr/>
            <p:nvPr/>
          </p:nvGrpSpPr>
          <p:grpSpPr>
            <a:xfrm>
              <a:off x="2857240" y="1406958"/>
              <a:ext cx="1425485" cy="2318267"/>
              <a:chOff x="2857240" y="1406958"/>
              <a:chExt cx="1425485" cy="2318267"/>
            </a:xfrm>
          </p:grpSpPr>
          <p:sp>
            <p:nvSpPr>
              <p:cNvPr id="115" name="Google Shape;115;p16"/>
              <p:cNvSpPr/>
              <p:nvPr/>
            </p:nvSpPr>
            <p:spPr>
              <a:xfrm rot="-3360517">
                <a:off x="2960437" y="2297046"/>
                <a:ext cx="1629676" cy="12531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249C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6"/>
              <p:cNvSpPr txBox="1"/>
              <p:nvPr/>
            </p:nvSpPr>
            <p:spPr>
              <a:xfrm rot="-3365016">
                <a:off x="2698724" y="1986218"/>
                <a:ext cx="1664030" cy="5049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249C9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Report out what we learned to improve access to interpretation and healthcare</a:t>
                </a:r>
                <a:endParaRPr sz="1100">
                  <a:solidFill>
                    <a:srgbClr val="249C91"/>
                  </a:solidFill>
                </a:endParaRPr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3058183" y="3159725"/>
                <a:ext cx="565200" cy="565500"/>
              </a:xfrm>
              <a:prstGeom prst="ellipse">
                <a:avLst/>
              </a:prstGeom>
              <a:solidFill>
                <a:srgbClr val="249C91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03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18" name="Google Shape;118;p16"/>
            <p:cNvGrpSpPr/>
            <p:nvPr/>
          </p:nvGrpSpPr>
          <p:grpSpPr>
            <a:xfrm>
              <a:off x="4288708" y="1198100"/>
              <a:ext cx="1767434" cy="1861998"/>
              <a:chOff x="4288708" y="1198100"/>
              <a:chExt cx="1767434" cy="1861998"/>
            </a:xfrm>
          </p:grpSpPr>
          <p:sp>
            <p:nvSpPr>
              <p:cNvPr id="119" name="Google Shape;119;p16"/>
              <p:cNvSpPr/>
              <p:nvPr/>
            </p:nvSpPr>
            <p:spPr>
              <a:xfrm rot="3420919">
                <a:off x="4575050" y="2300047"/>
                <a:ext cx="1581515" cy="125402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155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4288708" y="1198100"/>
                <a:ext cx="565200" cy="565500"/>
              </a:xfrm>
              <a:prstGeom prst="ellipse">
                <a:avLst/>
              </a:prstGeom>
              <a:solidFill>
                <a:srgbClr val="155B55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01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21" name="Google Shape;121;p16"/>
              <p:cNvSpPr txBox="1"/>
              <p:nvPr/>
            </p:nvSpPr>
            <p:spPr>
              <a:xfrm rot="3420634">
                <a:off x="4640653" y="2101762"/>
                <a:ext cx="1673878" cy="292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155B55"/>
                    </a:solidFill>
                    <a:latin typeface="Roboto"/>
                    <a:ea typeface="Roboto"/>
                    <a:cs typeface="Roboto"/>
                    <a:sym typeface="Roboto"/>
                  </a:rPr>
                  <a:t>Design research study with communities </a:t>
                </a:r>
                <a:endParaRPr sz="1100">
                  <a:solidFill>
                    <a:srgbClr val="155B55"/>
                  </a:solidFill>
                </a:endParaRPr>
              </a:p>
            </p:txBody>
          </p:sp>
        </p:grp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CD031C-5A87-5C18-460A-C71D60D80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573423" y="562696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8"/>
    </mc:Choice>
    <mc:Fallback xmlns="">
      <p:transition spd="slow" advTm="4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7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127" name="Google Shape;127;p1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7"/>
          <p:cNvSpPr txBox="1"/>
          <p:nvPr/>
        </p:nvSpPr>
        <p:spPr>
          <a:xfrm>
            <a:off x="2950656" y="2133599"/>
            <a:ext cx="378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 WE DID</a:t>
            </a:r>
            <a:endParaRPr sz="700"/>
          </a:p>
        </p:txBody>
      </p:sp>
      <p:sp>
        <p:nvSpPr>
          <p:cNvPr id="130" name="Google Shape;130;p17"/>
          <p:cNvSpPr txBox="1"/>
          <p:nvPr/>
        </p:nvSpPr>
        <p:spPr>
          <a:xfrm>
            <a:off x="3651254" y="2724149"/>
            <a:ext cx="308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Research Team</a:t>
            </a:r>
            <a:endParaRPr sz="700"/>
          </a:p>
        </p:txBody>
      </p:sp>
      <p:sp>
        <p:nvSpPr>
          <p:cNvPr id="131" name="Google Shape;131;p17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02.</a:t>
            </a:r>
            <a:endParaRPr sz="700"/>
          </a:p>
        </p:txBody>
      </p:sp>
      <p:sp>
        <p:nvSpPr>
          <p:cNvPr id="132" name="Google Shape;132;p17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17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34" name="Google Shape;134;p17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135" name="Google Shape;135;p17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17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17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17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17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4" name="Google Shape;144;p17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385D5C-006F-C981-A239-F049C8176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1864684" y="1457017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4"/>
    </mc:Choice>
    <mc:Fallback xmlns="">
      <p:transition spd="slow"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/>
          <p:nvPr/>
        </p:nvSpPr>
        <p:spPr>
          <a:xfrm>
            <a:off x="6578161" y="4020776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4" name="Google Shape;154;p18"/>
          <p:cNvSpPr/>
          <p:nvPr/>
        </p:nvSpPr>
        <p:spPr>
          <a:xfrm>
            <a:off x="514350" y="-8036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5" name="Google Shape;155;p18"/>
          <p:cNvSpPr txBox="1"/>
          <p:nvPr/>
        </p:nvSpPr>
        <p:spPr>
          <a:xfrm>
            <a:off x="279627" y="2379300"/>
            <a:ext cx="3363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COMMUNITY HEALTH FORUMS</a:t>
            </a:r>
            <a:endParaRPr sz="700"/>
          </a:p>
        </p:txBody>
      </p:sp>
      <p:sp>
        <p:nvSpPr>
          <p:cNvPr id="156" name="Google Shape;156;p18"/>
          <p:cNvSpPr txBox="1"/>
          <p:nvPr/>
        </p:nvSpPr>
        <p:spPr>
          <a:xfrm>
            <a:off x="2744004" y="404813"/>
            <a:ext cx="329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INDIVIDUAL INTERVIEWS</a:t>
            </a:r>
            <a:endParaRPr sz="700"/>
          </a:p>
        </p:txBody>
      </p:sp>
      <p:sp>
        <p:nvSpPr>
          <p:cNvPr id="157" name="Google Shape;157;p18"/>
          <p:cNvSpPr txBox="1"/>
          <p:nvPr/>
        </p:nvSpPr>
        <p:spPr>
          <a:xfrm>
            <a:off x="279625" y="3376863"/>
            <a:ext cx="29769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conducted 4 community health forums with Spanish, Arabic, Karen, and Burmese Speaking Women</a:t>
            </a:r>
            <a:endParaRPr sz="700"/>
          </a:p>
        </p:txBody>
      </p:sp>
      <p:sp>
        <p:nvSpPr>
          <p:cNvPr id="158" name="Google Shape;158;p18"/>
          <p:cNvSpPr txBox="1"/>
          <p:nvPr/>
        </p:nvSpPr>
        <p:spPr>
          <a:xfrm>
            <a:off x="2744004" y="1409703"/>
            <a:ext cx="329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conducted 15 individual interviews speaking Spanish, Burmese, Karen, 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Kinyarwanda</a:t>
            </a: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, Pashto, Dari, and Arabic </a:t>
            </a:r>
            <a:endParaRPr sz="700"/>
          </a:p>
        </p:txBody>
      </p:sp>
      <p:sp>
        <p:nvSpPr>
          <p:cNvPr id="159" name="Google Shape;159;p18"/>
          <p:cNvSpPr txBox="1"/>
          <p:nvPr/>
        </p:nvSpPr>
        <p:spPr>
          <a:xfrm>
            <a:off x="5797107" y="2074498"/>
            <a:ext cx="30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LN SURVEYS</a:t>
            </a:r>
            <a:endParaRPr sz="700"/>
          </a:p>
        </p:txBody>
      </p:sp>
      <p:sp>
        <p:nvSpPr>
          <p:cNvPr id="160" name="Google Shape;160;p18"/>
          <p:cNvSpPr txBox="1"/>
          <p:nvPr/>
        </p:nvSpPr>
        <p:spPr>
          <a:xfrm>
            <a:off x="5949863" y="2622188"/>
            <a:ext cx="286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analyzed 1200 Language Navigator post-appointment surveys</a:t>
            </a:r>
            <a:endParaRPr sz="700"/>
          </a:p>
        </p:txBody>
      </p:sp>
      <p:sp>
        <p:nvSpPr>
          <p:cNvPr id="161" name="Google Shape;161;p18"/>
          <p:cNvSpPr txBox="1"/>
          <p:nvPr/>
        </p:nvSpPr>
        <p:spPr>
          <a:xfrm>
            <a:off x="3456054" y="3059542"/>
            <a:ext cx="2876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POLICY REVIEWS</a:t>
            </a:r>
            <a:endParaRPr sz="700"/>
          </a:p>
        </p:txBody>
      </p:sp>
      <p:sp>
        <p:nvSpPr>
          <p:cNvPr id="162" name="Google Shape;162;p18"/>
          <p:cNvSpPr txBox="1"/>
          <p:nvPr/>
        </p:nvSpPr>
        <p:spPr>
          <a:xfrm>
            <a:off x="3456054" y="4026332"/>
            <a:ext cx="2876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reviewed language access policies from 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Duke, UNC, the s</a:t>
            </a: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tate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, and f</a:t>
            </a: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ederal 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government</a:t>
            </a:r>
            <a:endParaRPr sz="70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6400EC2-0517-5C50-479E-8EE5E4601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95"/>
    </mc:Choice>
    <mc:Fallback xmlns="">
      <p:transition spd="slow" advTm="6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168" name="Google Shape;168;p1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9"/>
          <p:cNvSpPr txBox="1"/>
          <p:nvPr/>
        </p:nvSpPr>
        <p:spPr>
          <a:xfrm>
            <a:off x="2950656" y="1985963"/>
            <a:ext cx="37860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 WE LEARNED</a:t>
            </a:r>
            <a:endParaRPr sz="700"/>
          </a:p>
        </p:txBody>
      </p:sp>
      <p:sp>
        <p:nvSpPr>
          <p:cNvPr id="171" name="Google Shape;171;p19"/>
          <p:cNvSpPr txBox="1"/>
          <p:nvPr/>
        </p:nvSpPr>
        <p:spPr>
          <a:xfrm>
            <a:off x="3651254" y="3100388"/>
            <a:ext cx="308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Research Team</a:t>
            </a:r>
            <a:endParaRPr sz="700"/>
          </a:p>
        </p:txBody>
      </p:sp>
      <p:sp>
        <p:nvSpPr>
          <p:cNvPr id="172" name="Google Shape;172;p19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03.</a:t>
            </a:r>
            <a:endParaRPr sz="700"/>
          </a:p>
        </p:txBody>
      </p:sp>
      <p:sp>
        <p:nvSpPr>
          <p:cNvPr id="173" name="Google Shape;173;p19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" name="Google Shape;174;p19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5" name="Google Shape;175;p19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176" name="Google Shape;176;p19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7" name="Google Shape;177;p19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8" name="Google Shape;178;p19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9" name="Google Shape;179;p19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19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19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19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19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19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p19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F97E1A-5BFA-022E-C5B4-6C1CB2BC8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2175314" y="118516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/>
          <p:nvPr/>
        </p:nvSpPr>
        <p:spPr>
          <a:xfrm>
            <a:off x="6578161" y="0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91" name="Google Shape;191;p20"/>
          <p:cNvGrpSpPr/>
          <p:nvPr/>
        </p:nvGrpSpPr>
        <p:grpSpPr>
          <a:xfrm>
            <a:off x="446524" y="3240425"/>
            <a:ext cx="3752291" cy="1049575"/>
            <a:chOff x="824325" y="1351400"/>
            <a:chExt cx="3531900" cy="1049575"/>
          </a:xfrm>
        </p:grpSpPr>
        <p:sp>
          <p:nvSpPr>
            <p:cNvPr id="192" name="Google Shape;192;p20"/>
            <p:cNvSpPr txBox="1"/>
            <p:nvPr/>
          </p:nvSpPr>
          <p:spPr>
            <a:xfrm>
              <a:off x="824325" y="1351400"/>
              <a:ext cx="296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8CA9AD"/>
                  </a:solidFill>
                  <a:latin typeface="Avenir"/>
                  <a:ea typeface="Avenir"/>
                  <a:cs typeface="Avenir"/>
                  <a:sym typeface="Avenir"/>
                </a:rPr>
                <a:t>ACCESS TO HEALTHCARE</a:t>
              </a:r>
              <a:endParaRPr sz="700"/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824325" y="1672875"/>
              <a:ext cx="3531900" cy="7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1. Nurses and staff can be rude, which makes people feel sad and anxious during healthcare interactions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2.  Healthcare providers need to be able to identify when interpretation is going poorly so that they can address it 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194" name="Google Shape;194;p20"/>
          <p:cNvGrpSpPr/>
          <p:nvPr/>
        </p:nvGrpSpPr>
        <p:grpSpPr>
          <a:xfrm>
            <a:off x="514364" y="1442267"/>
            <a:ext cx="3752400" cy="1607369"/>
            <a:chOff x="514350" y="2614956"/>
            <a:chExt cx="3752400" cy="1607369"/>
          </a:xfrm>
        </p:grpSpPr>
        <p:sp>
          <p:nvSpPr>
            <p:cNvPr id="195" name="Google Shape;195;p20"/>
            <p:cNvSpPr txBox="1"/>
            <p:nvPr/>
          </p:nvSpPr>
          <p:spPr>
            <a:xfrm>
              <a:off x="514350" y="2614956"/>
              <a:ext cx="37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rgbClr val="8CA9AD"/>
                  </a:solidFill>
                  <a:latin typeface="Avenir"/>
                  <a:ea typeface="Avenir"/>
                  <a:cs typeface="Avenir"/>
                  <a:sym typeface="Avenir"/>
                </a:rPr>
                <a:t>INTERPRETATION S</a:t>
              </a:r>
              <a:r>
                <a:rPr lang="en" sz="2000" b="1">
                  <a:solidFill>
                    <a:srgbClr val="8CA9AD"/>
                  </a:solidFill>
                  <a:latin typeface="Avenir"/>
                  <a:ea typeface="Avenir"/>
                  <a:cs typeface="Avenir"/>
                  <a:sym typeface="Avenir"/>
                </a:rPr>
                <a:t>ERVICES</a:t>
              </a:r>
              <a:endParaRPr sz="20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514350" y="2935625"/>
              <a:ext cx="3752400" cy="12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1. Interpretation is rarely provided when the doctor is NOT present (check-in, labs, medical tests) </a:t>
              </a:r>
              <a:b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2. Even when the doctor tries to get interpretation, it is very difficult to receive high quality interpretation 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3. Without accurate interpretation, understanding of medical diagnoses and treatment plans is delayed and causes stress and confusion 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97" name="Google Shape;197;p20"/>
          <p:cNvSpPr txBox="1"/>
          <p:nvPr/>
        </p:nvSpPr>
        <p:spPr>
          <a:xfrm>
            <a:off x="514350" y="476250"/>
            <a:ext cx="5917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AFGHAN COMMUNITY</a:t>
            </a:r>
            <a:endParaRPr sz="700"/>
          </a:p>
        </p:txBody>
      </p:sp>
      <p:sp>
        <p:nvSpPr>
          <p:cNvPr id="198" name="Google Shape;198;p20"/>
          <p:cNvSpPr txBox="1"/>
          <p:nvPr/>
        </p:nvSpPr>
        <p:spPr>
          <a:xfrm>
            <a:off x="5318851" y="1375656"/>
            <a:ext cx="331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HOSPITAL SYSTEMS</a:t>
            </a:r>
            <a:endParaRPr sz="2000" b="1">
              <a:solidFill>
                <a:srgbClr val="8CA9AD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8CA9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4877400" y="1697144"/>
            <a:ext cx="37524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18415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100"/>
              <a:buFont typeface="Avenir"/>
              <a:buAutoNum type="arabicPeriod"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Navigating physical environments without language support is challenging </a:t>
            </a:r>
            <a:endParaRPr sz="1100"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18415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100"/>
              <a:buFont typeface="Avenir"/>
              <a:buAutoNum type="arabicPeriod"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Insurance, charity care, and other forms of financial assistance do not make sense</a:t>
            </a:r>
            <a:endParaRPr sz="1100"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4924050" y="2792606"/>
            <a:ext cx="296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ORAL </a:t>
            </a:r>
            <a:r>
              <a:rPr lang="en" sz="20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HEALTH</a:t>
            </a:r>
            <a:endParaRPr sz="700"/>
          </a:p>
        </p:txBody>
      </p:sp>
      <p:sp>
        <p:nvSpPr>
          <p:cNvPr id="201" name="Google Shape;201;p20"/>
          <p:cNvSpPr txBox="1"/>
          <p:nvPr/>
        </p:nvSpPr>
        <p:spPr>
          <a:xfrm>
            <a:off x="4924050" y="3114081"/>
            <a:ext cx="37056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1. Accessing the dentist is difficult because it is expensive, there is a lack of dentists that accept medicare/medicaid, long wait time for appointments, and services needed are not included insurance </a:t>
            </a:r>
            <a:endParaRPr sz="1100"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2. Most Afghan people do not get interpretation at the dentist </a:t>
            </a:r>
            <a:endParaRPr sz="7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0F34A2-0F10-DF22-5B94-207B3FF17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95"/>
    </mc:Choice>
    <mc:Fallback xmlns="">
      <p:transition spd="slow" advTm="10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6578161" y="4020776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" name="Google Shape;211;p21"/>
          <p:cNvSpPr/>
          <p:nvPr/>
        </p:nvSpPr>
        <p:spPr>
          <a:xfrm>
            <a:off x="514350" y="-8036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2" name="Google Shape;212;p21"/>
          <p:cNvSpPr txBox="1"/>
          <p:nvPr/>
        </p:nvSpPr>
        <p:spPr>
          <a:xfrm>
            <a:off x="2813850" y="621225"/>
            <a:ext cx="393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RECOMMENDATIONS</a:t>
            </a:r>
            <a:endParaRPr sz="1500"/>
          </a:p>
        </p:txBody>
      </p:sp>
      <p:sp>
        <p:nvSpPr>
          <p:cNvPr id="213" name="Google Shape;213;p21"/>
          <p:cNvSpPr txBox="1"/>
          <p:nvPr/>
        </p:nvSpPr>
        <p:spPr>
          <a:xfrm>
            <a:off x="319650" y="1646896"/>
            <a:ext cx="8514300" cy="28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Avenir"/>
              <a:buAutoNum type="arabicPeriod"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Being friendly goes a long way in making non-english speaking patients feel safe and welcomed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Avenir"/>
              <a:buAutoNum type="arabicPeriod"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Make Check-In kiosks more accessible by providing interpretation or translation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3. Honor patient’s preferences for gender of interpreter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4. Prepare for interpretation ahead of time so that patients don’t have to wait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5. Appointment reminders and all other communication should be done with interpretation or translation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6. Honor interpretation modality preference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7. To ensure continuity of care, have interpretation provided for all communications with patients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8. When referring people, ensure that the referral is within the same city, and accessible via bus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9. Make charity care decisions more transparent 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10. Reduce the amount of time in between appointments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11. Check to ensure that the correct language is available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DCB34B-06B2-E107-DED2-4289194F4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22"/>
    </mc:Choice>
    <mc:Fallback xmlns="">
      <p:transition spd="slow" advTm="6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592</Words>
  <Application>Microsoft Office PowerPoint</Application>
  <PresentationFormat>On-screen Show (16:9)</PresentationFormat>
  <Paragraphs>80</Paragraphs>
  <Slides>12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Avenir</vt:lpstr>
      <vt:lpstr>Roboto</vt:lpstr>
      <vt:lpstr>inherit</vt:lpstr>
      <vt:lpstr>Arial</vt:lpstr>
      <vt:lpstr>Calibri</vt:lpstr>
      <vt:lpstr>Roboto Medium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Atiqullah Pardisi</cp:lastModifiedBy>
  <cp:revision>4</cp:revision>
  <dcterms:modified xsi:type="dcterms:W3CDTF">2025-04-25T11:58:00Z</dcterms:modified>
</cp:coreProperties>
</file>