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3aad67ac20_0_0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g33aad67ac20_0_0:notes"/>
          <p:cNvSpPr/>
          <p:nvPr>
            <p:ph idx="2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33aad67ac20_0_141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" name="Google Shape;209;g33aad67ac20_0_141:notes"/>
          <p:cNvSpPr/>
          <p:nvPr>
            <p:ph idx="2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g33aad67ac20_0_163:notes"/>
          <p:cNvSpPr/>
          <p:nvPr>
            <p:ph idx="2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3" name="Google Shape;233;g33aad67ac20_0_163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4" name="Google Shape;234;g33aad67ac20_0_163:notes"/>
          <p:cNvSpPr txBox="1"/>
          <p:nvPr>
            <p:ph idx="12" type="sldNum"/>
          </p:nvPr>
        </p:nvSpPr>
        <p:spPr>
          <a:xfrm>
            <a:off x="5180013" y="6502400"/>
            <a:ext cx="3962400" cy="341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g33aad67ac20_0_170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5" name="Google Shape;245;g33aad67ac20_0_170:notes"/>
          <p:cNvSpPr/>
          <p:nvPr>
            <p:ph idx="2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3aad67ac20_0_11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g33aad67ac20_0_11:notes"/>
          <p:cNvSpPr/>
          <p:nvPr>
            <p:ph idx="2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3aad67ac20_0_25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g33aad67ac20_0_25:notes"/>
          <p:cNvSpPr/>
          <p:nvPr>
            <p:ph idx="2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3aad67ac20_0_47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g33aad67ac20_0_47:notes"/>
          <p:cNvSpPr/>
          <p:nvPr>
            <p:ph idx="2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3aad67ac20_0_54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g33aad67ac20_0_54:notes"/>
          <p:cNvSpPr/>
          <p:nvPr>
            <p:ph idx="2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3aad67ac20_0_76:notes"/>
          <p:cNvSpPr txBox="1"/>
          <p:nvPr>
            <p:ph idx="2" type="hdr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138" name="Google Shape;138;g33aad67ac20_0_76:notes"/>
          <p:cNvSpPr txBox="1"/>
          <p:nvPr>
            <p:ph idx="10" type="dt"/>
          </p:nvPr>
        </p:nvSpPr>
        <p:spPr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1.7.2013</a:t>
            </a:r>
            <a:endParaRPr/>
          </a:p>
        </p:txBody>
      </p:sp>
      <p:sp>
        <p:nvSpPr>
          <p:cNvPr id="139" name="Google Shape;139;g33aad67ac20_0_76:notes"/>
          <p:cNvSpPr/>
          <p:nvPr>
            <p:ph idx="3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0" name="Google Shape;140;g33aad67ac20_0_76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project includes data form Language Navigator surveys, semi-structured interviews, community health forums, and reviews of institutional policies around language services. </a:t>
            </a:r>
            <a:endParaRPr/>
          </a:p>
        </p:txBody>
      </p:sp>
      <p:sp>
        <p:nvSpPr>
          <p:cNvPr id="141" name="Google Shape;141;g33aad67ac20_0_76:notes"/>
          <p:cNvSpPr txBox="1"/>
          <p:nvPr>
            <p:ph idx="11" type="ftr"/>
          </p:nvPr>
        </p:nvSpPr>
        <p:spPr>
          <a:xfrm>
            <a:off x="0" y="6502400"/>
            <a:ext cx="3962400" cy="341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142" name="Google Shape;142;g33aad67ac20_0_76:notes"/>
          <p:cNvSpPr txBox="1"/>
          <p:nvPr>
            <p:ph idx="12" type="sldNum"/>
          </p:nvPr>
        </p:nvSpPr>
        <p:spPr>
          <a:xfrm>
            <a:off x="5180013" y="6502400"/>
            <a:ext cx="3962400" cy="341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33aad67ac20_0_93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g33aad67ac20_0_93:notes"/>
          <p:cNvSpPr/>
          <p:nvPr>
            <p:ph idx="2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33aad67ac20_0_115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g33aad67ac20_0_115:notes"/>
          <p:cNvSpPr/>
          <p:nvPr>
            <p:ph idx="2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33cb01b703c_0_4:notes"/>
          <p:cNvSpPr txBox="1"/>
          <p:nvPr>
            <p:ph idx="2" type="hdr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196" name="Google Shape;196;g33cb01b703c_0_4:notes"/>
          <p:cNvSpPr txBox="1"/>
          <p:nvPr>
            <p:ph idx="10" type="dt"/>
          </p:nvPr>
        </p:nvSpPr>
        <p:spPr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1.7.2013</a:t>
            </a:r>
            <a:endParaRPr/>
          </a:p>
        </p:txBody>
      </p:sp>
      <p:sp>
        <p:nvSpPr>
          <p:cNvPr id="197" name="Google Shape;197;g33cb01b703c_0_4:notes"/>
          <p:cNvSpPr/>
          <p:nvPr>
            <p:ph idx="3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8" name="Google Shape;198;g33cb01b703c_0_4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project includes data form Language Navigator surveys, semi-structured interviews, community health forums, and reviews of institutional policies around language services. </a:t>
            </a:r>
            <a:endParaRPr/>
          </a:p>
        </p:txBody>
      </p:sp>
      <p:sp>
        <p:nvSpPr>
          <p:cNvPr id="199" name="Google Shape;199;g33cb01b703c_0_4:notes"/>
          <p:cNvSpPr txBox="1"/>
          <p:nvPr>
            <p:ph idx="11" type="ftr"/>
          </p:nvPr>
        </p:nvSpPr>
        <p:spPr>
          <a:xfrm>
            <a:off x="0" y="6502400"/>
            <a:ext cx="3962400" cy="341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200" name="Google Shape;200;g33cb01b703c_0_4:notes"/>
          <p:cNvSpPr txBox="1"/>
          <p:nvPr>
            <p:ph idx="12" type="sldNum"/>
          </p:nvPr>
        </p:nvSpPr>
        <p:spPr>
          <a:xfrm>
            <a:off x="5180013" y="6502400"/>
            <a:ext cx="3962400" cy="341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2.png"/><Relationship Id="rId5" Type="http://schemas.openxmlformats.org/officeDocument/2006/relationships/image" Target="../media/image5.png"/><Relationship Id="rId6" Type="http://schemas.openxmlformats.org/officeDocument/2006/relationships/hyperlink" Target="http://drive.google.com/file/d/1Gic8I6sXW2RNlLLLnniJEABWuHdMT_WE/view" TargetMode="External"/><Relationship Id="rId7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hyperlink" Target="http://drive.google.com/file/d/1KCS-cbgENnkfI3szfF8aKO9TSm0GmQ9z/view" TargetMode="External"/><Relationship Id="rId6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0.png"/><Relationship Id="rId4" Type="http://schemas.openxmlformats.org/officeDocument/2006/relationships/image" Target="../media/image4.png"/><Relationship Id="rId10" Type="http://schemas.openxmlformats.org/officeDocument/2006/relationships/hyperlink" Target="http://drive.google.com/file/d/1ON0S6UF-GtJy9LUCE25YxP0UCZX-EER-/view" TargetMode="External"/><Relationship Id="rId9" Type="http://schemas.openxmlformats.org/officeDocument/2006/relationships/hyperlink" Target="http://drive.google.com/file/d/1yz0v00BJe0v9RS6uskECyJY0CVyF-MEp/view" TargetMode="External"/><Relationship Id="rId5" Type="http://schemas.openxmlformats.org/officeDocument/2006/relationships/image" Target="../media/image5.png"/><Relationship Id="rId6" Type="http://schemas.openxmlformats.org/officeDocument/2006/relationships/hyperlink" Target="http://drive.google.com/file/d/1fY6nQtI3h5je_J-ycd8B7PQN3516_IAI/view" TargetMode="External"/><Relationship Id="rId7" Type="http://schemas.openxmlformats.org/officeDocument/2006/relationships/image" Target="../media/image1.png"/><Relationship Id="rId8" Type="http://schemas.openxmlformats.org/officeDocument/2006/relationships/hyperlink" Target="http://drive.google.com/file/d/1JQhSlPE3OQ3Up0H4E-0O9T9tMODeVgOi/view" TargetMode="Externa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4.png"/><Relationship Id="rId4" Type="http://schemas.openxmlformats.org/officeDocument/2006/relationships/image" Target="../media/image2.png"/><Relationship Id="rId5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hyperlink" Target="http://drive.google.com/file/d/1iA9p5DuGKAHsulTR3_0Zqorio-NFk5r6/view" TargetMode="External"/><Relationship Id="rId6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hyperlink" Target="http://drive.google.com/file/d/1kLn9MJTSdz23khOsB6-OneuIqFiFYDu5/view" TargetMode="External"/><Relationship Id="rId6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hyperlink" Target="http://www.youtube.com/watch?v=GFmZo-Wlx1w" TargetMode="External"/><Relationship Id="rId6" Type="http://schemas.openxmlformats.org/officeDocument/2006/relationships/image" Target="../media/image11.jpg"/><Relationship Id="rId7" Type="http://schemas.openxmlformats.org/officeDocument/2006/relationships/hyperlink" Target="http://drive.google.com/file/d/1XOuSQRCn42-3lT0ySlC9WAjtu0s2yBXP/view" TargetMode="External"/><Relationship Id="rId8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hyperlink" Target="http://drive.google.com/file/d/15RgCgBGzyLo91_lvfzxzsuIRdXLnWwPx/view" TargetMode="External"/><Relationship Id="rId6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hyperlink" Target="http://drive.google.com/file/d/1IOr63zlETT4xxhIJMjQgQF2645xOaqul/view" TargetMode="External"/><Relationship Id="rId6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hyperlink" Target="http://drive.google.com/file/d/1yupFQpu3NTmrzXYptqjxoIaWf_ljMYhc/view" TargetMode="External"/><Relationship Id="rId6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Relationship Id="rId4" Type="http://schemas.openxmlformats.org/officeDocument/2006/relationships/hyperlink" Target="http://drive.google.com/file/d/1fgS3rmtq4KFiQHjarAD4u6ewtt5q_JMF/view" TargetMode="External"/><Relationship Id="rId5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hyperlink" Target="http://drive.google.com/file/d/11z_KC7BSfbkOcz8zquCYQXWWUrdCYHtr/view" TargetMode="External"/><Relationship Id="rId6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14350" y="442017"/>
            <a:ext cx="8115567" cy="4187332"/>
            <a:chOff x="0" y="-38100"/>
            <a:chExt cx="4274726" cy="2205600"/>
          </a:xfrm>
        </p:grpSpPr>
        <p:sp>
          <p:nvSpPr>
            <p:cNvPr id="55" name="Google Shape;55;p13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8CA9AD"/>
            </a:solidFill>
            <a:ln>
              <a:noFill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" name="Google Shape;56;p13"/>
            <p:cNvSpPr txBox="1"/>
            <p:nvPr/>
          </p:nvSpPr>
          <p:spPr>
            <a:xfrm>
              <a:off x="0" y="-38100"/>
              <a:ext cx="4274700" cy="2205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7" name="Google Shape;57;p13"/>
          <p:cNvSpPr/>
          <p:nvPr/>
        </p:nvSpPr>
        <p:spPr>
          <a:xfrm>
            <a:off x="990600" y="-47012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58" name="Google Shape;58;p13"/>
          <p:cNvSpPr txBox="1"/>
          <p:nvPr/>
        </p:nvSpPr>
        <p:spPr>
          <a:xfrm>
            <a:off x="1642485" y="1556701"/>
            <a:ext cx="6320400" cy="1939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63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 COMMUNITY REPORT BACK</a:t>
            </a:r>
            <a:endParaRPr sz="700"/>
          </a:p>
        </p:txBody>
      </p:sp>
      <p:sp>
        <p:nvSpPr>
          <p:cNvPr id="59" name="Google Shape;59;p13"/>
          <p:cNvSpPr txBox="1"/>
          <p:nvPr/>
        </p:nvSpPr>
        <p:spPr>
          <a:xfrm>
            <a:off x="4382401" y="3364726"/>
            <a:ext cx="3564000" cy="61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90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Arabic Speaking Community</a:t>
            </a:r>
            <a:endParaRPr i="1" sz="1900">
              <a:solidFill>
                <a:srgbClr val="FFFFFF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" sz="19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RCP</a:t>
            </a:r>
            <a:endParaRPr sz="700"/>
          </a:p>
        </p:txBody>
      </p:sp>
      <p:sp>
        <p:nvSpPr>
          <p:cNvPr id="60" name="Google Shape;60;p13"/>
          <p:cNvSpPr/>
          <p:nvPr/>
        </p:nvSpPr>
        <p:spPr>
          <a:xfrm>
            <a:off x="990600" y="3133725"/>
            <a:ext cx="1440180" cy="2057400"/>
          </a:xfrm>
          <a:custGeom>
            <a:rect b="b" l="l" r="r" t="t"/>
            <a:pathLst>
              <a:path extrusionOk="0" h="4114800" w="2880360">
                <a:moveTo>
                  <a:pt x="0" y="0"/>
                </a:moveTo>
                <a:lnTo>
                  <a:pt x="2880360" y="0"/>
                </a:lnTo>
                <a:lnTo>
                  <a:pt x="288036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61" name="Google Shape;61;p13"/>
          <p:cNvSpPr/>
          <p:nvPr/>
        </p:nvSpPr>
        <p:spPr>
          <a:xfrm rot="10800000">
            <a:off x="2811780" y="3836553"/>
            <a:ext cx="1711478" cy="1306947"/>
          </a:xfrm>
          <a:custGeom>
            <a:rect b="b" l="l" r="r" t="t"/>
            <a:pathLst>
              <a:path extrusionOk="0" h="2613894" w="3422956">
                <a:moveTo>
                  <a:pt x="0" y="0"/>
                </a:moveTo>
                <a:lnTo>
                  <a:pt x="3422956" y="0"/>
                </a:lnTo>
                <a:lnTo>
                  <a:pt x="3422956" y="2613894"/>
                </a:lnTo>
                <a:lnTo>
                  <a:pt x="0" y="261389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pic>
        <p:nvPicPr>
          <p:cNvPr id="62" name="Google Shape;62;p13" title="250326_0934.mp3">
            <a:hlinkClick r:id="rId6"/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2146488" y="1809575"/>
            <a:ext cx="590275" cy="590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1" name="Google Shape;211;p22"/>
          <p:cNvGrpSpPr/>
          <p:nvPr/>
        </p:nvGrpSpPr>
        <p:grpSpPr>
          <a:xfrm>
            <a:off x="514350" y="442017"/>
            <a:ext cx="8115567" cy="4187332"/>
            <a:chOff x="0" y="-38100"/>
            <a:chExt cx="4274726" cy="2205600"/>
          </a:xfrm>
        </p:grpSpPr>
        <p:sp>
          <p:nvSpPr>
            <p:cNvPr id="212" name="Google Shape;212;p22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8CA9AD"/>
            </a:solidFill>
            <a:ln>
              <a:noFill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3" name="Google Shape;213;p22"/>
            <p:cNvSpPr txBox="1"/>
            <p:nvPr/>
          </p:nvSpPr>
          <p:spPr>
            <a:xfrm>
              <a:off x="0" y="-38100"/>
              <a:ext cx="4274700" cy="2205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14" name="Google Shape;214;p22"/>
          <p:cNvSpPr txBox="1"/>
          <p:nvPr/>
        </p:nvSpPr>
        <p:spPr>
          <a:xfrm>
            <a:off x="2950656" y="1985963"/>
            <a:ext cx="37860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8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WHAT’S NEXT?</a:t>
            </a:r>
            <a:endParaRPr sz="700"/>
          </a:p>
        </p:txBody>
      </p:sp>
      <p:sp>
        <p:nvSpPr>
          <p:cNvPr id="215" name="Google Shape;215;p22"/>
          <p:cNvSpPr txBox="1"/>
          <p:nvPr/>
        </p:nvSpPr>
        <p:spPr>
          <a:xfrm>
            <a:off x="3651254" y="3100388"/>
            <a:ext cx="30855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" sz="15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RCP Research Team</a:t>
            </a:r>
            <a:endParaRPr sz="700"/>
          </a:p>
        </p:txBody>
      </p:sp>
      <p:sp>
        <p:nvSpPr>
          <p:cNvPr id="216" name="Google Shape;216;p22"/>
          <p:cNvSpPr txBox="1"/>
          <p:nvPr/>
        </p:nvSpPr>
        <p:spPr>
          <a:xfrm>
            <a:off x="895350" y="857250"/>
            <a:ext cx="9693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5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04.</a:t>
            </a:r>
            <a:endParaRPr sz="700"/>
          </a:p>
        </p:txBody>
      </p:sp>
      <p:sp>
        <p:nvSpPr>
          <p:cNvPr id="217" name="Google Shape;217;p22"/>
          <p:cNvSpPr/>
          <p:nvPr/>
        </p:nvSpPr>
        <p:spPr>
          <a:xfrm>
            <a:off x="2946839" y="4067788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18" name="Google Shape;218;p22"/>
          <p:cNvSpPr/>
          <p:nvPr/>
        </p:nvSpPr>
        <p:spPr>
          <a:xfrm>
            <a:off x="514350" y="4067788"/>
            <a:ext cx="2051489" cy="1566592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3"/>
                </a:lnTo>
                <a:lnTo>
                  <a:pt x="0" y="3133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219" name="Google Shape;219;p22"/>
          <p:cNvGrpSpPr/>
          <p:nvPr/>
        </p:nvGrpSpPr>
        <p:grpSpPr>
          <a:xfrm>
            <a:off x="6780193" y="-150375"/>
            <a:ext cx="3757231" cy="4214137"/>
            <a:chOff x="23020" y="10766"/>
            <a:chExt cx="10019282" cy="11237700"/>
          </a:xfrm>
        </p:grpSpPr>
        <p:cxnSp>
          <p:nvCxnSpPr>
            <p:cNvPr id="220" name="Google Shape;220;p22"/>
            <p:cNvCxnSpPr/>
            <p:nvPr/>
          </p:nvCxnSpPr>
          <p:spPr>
            <a:xfrm flipH="1" rot="10800000">
              <a:off x="23020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21" name="Google Shape;221;p22"/>
            <p:cNvCxnSpPr/>
            <p:nvPr/>
          </p:nvCxnSpPr>
          <p:spPr>
            <a:xfrm flipH="1" rot="10800000">
              <a:off x="554040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22" name="Google Shape;222;p22"/>
            <p:cNvCxnSpPr/>
            <p:nvPr/>
          </p:nvCxnSpPr>
          <p:spPr>
            <a:xfrm flipH="1" rot="10800000">
              <a:off x="108506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23" name="Google Shape;223;p22"/>
            <p:cNvCxnSpPr/>
            <p:nvPr/>
          </p:nvCxnSpPr>
          <p:spPr>
            <a:xfrm flipH="1" rot="10800000">
              <a:off x="161608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24" name="Google Shape;224;p22"/>
            <p:cNvCxnSpPr/>
            <p:nvPr/>
          </p:nvCxnSpPr>
          <p:spPr>
            <a:xfrm flipH="1" rot="10800000">
              <a:off x="214710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25" name="Google Shape;225;p22"/>
            <p:cNvCxnSpPr/>
            <p:nvPr/>
          </p:nvCxnSpPr>
          <p:spPr>
            <a:xfrm flipH="1" rot="10800000">
              <a:off x="267812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26" name="Google Shape;226;p22"/>
            <p:cNvCxnSpPr/>
            <p:nvPr/>
          </p:nvCxnSpPr>
          <p:spPr>
            <a:xfrm flipH="1" rot="10800000">
              <a:off x="320914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27" name="Google Shape;227;p22"/>
            <p:cNvCxnSpPr/>
            <p:nvPr/>
          </p:nvCxnSpPr>
          <p:spPr>
            <a:xfrm flipH="1" rot="10800000">
              <a:off x="374016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28" name="Google Shape;228;p22"/>
            <p:cNvCxnSpPr/>
            <p:nvPr/>
          </p:nvCxnSpPr>
          <p:spPr>
            <a:xfrm flipH="1" rot="10800000">
              <a:off x="427118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29" name="Google Shape;229;p22"/>
            <p:cNvCxnSpPr/>
            <p:nvPr/>
          </p:nvCxnSpPr>
          <p:spPr>
            <a:xfrm flipH="1" rot="10800000">
              <a:off x="480220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pic>
        <p:nvPicPr>
          <p:cNvPr id="230" name="Google Shape;230;p22" title="250326_0944.mp3">
            <a:hlinkClick r:id="rId5"/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2565850" y="1922075"/>
            <a:ext cx="585000" cy="58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6" name="Google Shape;236;p23"/>
          <p:cNvPicPr preferRelativeResize="0"/>
          <p:nvPr/>
        </p:nvPicPr>
        <p:blipFill rotWithShape="1">
          <a:blip r:embed="rId3">
            <a:alphaModFix/>
          </a:blip>
          <a:srcRect b="4377" l="2460" r="2202" t="4249"/>
          <a:stretch/>
        </p:blipFill>
        <p:spPr>
          <a:xfrm>
            <a:off x="121825" y="426944"/>
            <a:ext cx="9022177" cy="4289613"/>
          </a:xfrm>
          <a:prstGeom prst="rect">
            <a:avLst/>
          </a:prstGeom>
          <a:noFill/>
          <a:ln>
            <a:noFill/>
          </a:ln>
        </p:spPr>
      </p:pic>
      <p:sp>
        <p:nvSpPr>
          <p:cNvPr id="237" name="Google Shape;237;p23"/>
          <p:cNvSpPr/>
          <p:nvPr/>
        </p:nvSpPr>
        <p:spPr>
          <a:xfrm>
            <a:off x="6616261" y="-636175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38" name="Google Shape;238;p23"/>
          <p:cNvSpPr/>
          <p:nvPr/>
        </p:nvSpPr>
        <p:spPr>
          <a:xfrm>
            <a:off x="514350" y="4067788"/>
            <a:ext cx="2051489" cy="1566592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3"/>
                </a:lnTo>
                <a:lnTo>
                  <a:pt x="0" y="3133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pic>
        <p:nvPicPr>
          <p:cNvPr id="239" name="Google Shape;239;p23" title="250326_0946_01.mp3">
            <a:hlinkClick r:id="rId6"/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161150" y="27422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0" name="Google Shape;240;p23" title="250326_0946.mp3">
            <a:hlinkClick r:id="rId8"/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269850" y="163565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1" name="Google Shape;241;p23" title="250326_0947.mp3">
            <a:hlinkClick r:id="rId9"/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675700" y="173212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2" name="Google Shape;242;p23" title="250326_0948.mp3">
            <a:hlinkClick r:id="rId10"/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450600" y="3256850"/>
            <a:ext cx="457200" cy="457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7" name="Google Shape;247;p24"/>
          <p:cNvGrpSpPr/>
          <p:nvPr/>
        </p:nvGrpSpPr>
        <p:grpSpPr>
          <a:xfrm>
            <a:off x="514350" y="442017"/>
            <a:ext cx="8115567" cy="4187332"/>
            <a:chOff x="0" y="-38100"/>
            <a:chExt cx="4274726" cy="2205600"/>
          </a:xfrm>
        </p:grpSpPr>
        <p:sp>
          <p:nvSpPr>
            <p:cNvPr id="248" name="Google Shape;248;p24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8CA9AD"/>
            </a:solidFill>
            <a:ln>
              <a:noFill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9" name="Google Shape;249;p24"/>
            <p:cNvSpPr txBox="1"/>
            <p:nvPr/>
          </p:nvSpPr>
          <p:spPr>
            <a:xfrm>
              <a:off x="0" y="-38100"/>
              <a:ext cx="4274700" cy="2205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50" name="Google Shape;250;p24"/>
          <p:cNvSpPr/>
          <p:nvPr/>
        </p:nvSpPr>
        <p:spPr>
          <a:xfrm>
            <a:off x="990600" y="-47012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51" name="Google Shape;251;p24"/>
          <p:cNvSpPr/>
          <p:nvPr/>
        </p:nvSpPr>
        <p:spPr>
          <a:xfrm>
            <a:off x="990600" y="3133725"/>
            <a:ext cx="1440180" cy="2057400"/>
          </a:xfrm>
          <a:custGeom>
            <a:rect b="b" l="l" r="r" t="t"/>
            <a:pathLst>
              <a:path extrusionOk="0" h="4114800" w="2880360">
                <a:moveTo>
                  <a:pt x="0" y="0"/>
                </a:moveTo>
                <a:lnTo>
                  <a:pt x="2880360" y="0"/>
                </a:lnTo>
                <a:lnTo>
                  <a:pt x="288036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52" name="Google Shape;252;p24"/>
          <p:cNvSpPr txBox="1"/>
          <p:nvPr/>
        </p:nvSpPr>
        <p:spPr>
          <a:xfrm>
            <a:off x="2430780" y="2092325"/>
            <a:ext cx="5310300" cy="9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63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THANK YOU</a:t>
            </a:r>
            <a:endParaRPr sz="700"/>
          </a:p>
        </p:txBody>
      </p:sp>
      <p:sp>
        <p:nvSpPr>
          <p:cNvPr id="253" name="Google Shape;253;p24"/>
          <p:cNvSpPr/>
          <p:nvPr/>
        </p:nvSpPr>
        <p:spPr>
          <a:xfrm rot="10800000">
            <a:off x="2811780" y="3836553"/>
            <a:ext cx="1711478" cy="1306947"/>
          </a:xfrm>
          <a:custGeom>
            <a:rect b="b" l="l" r="r" t="t"/>
            <a:pathLst>
              <a:path extrusionOk="0" h="2613894" w="3422956">
                <a:moveTo>
                  <a:pt x="0" y="0"/>
                </a:moveTo>
                <a:lnTo>
                  <a:pt x="3422956" y="0"/>
                </a:lnTo>
                <a:lnTo>
                  <a:pt x="3422956" y="2613894"/>
                </a:lnTo>
                <a:lnTo>
                  <a:pt x="0" y="261389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4"/>
          <p:cNvSpPr/>
          <p:nvPr/>
        </p:nvSpPr>
        <p:spPr>
          <a:xfrm>
            <a:off x="6578161" y="0"/>
            <a:ext cx="2051489" cy="1566592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3"/>
                </a:lnTo>
                <a:lnTo>
                  <a:pt x="0" y="3133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68" name="Google Shape;68;p14"/>
          <p:cNvSpPr txBox="1"/>
          <p:nvPr/>
        </p:nvSpPr>
        <p:spPr>
          <a:xfrm>
            <a:off x="5879605" y="3495675"/>
            <a:ext cx="2750100" cy="1228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800" u="none" cap="none" strike="noStrike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TABLE OF</a:t>
            </a:r>
            <a:endParaRPr sz="700"/>
          </a:p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800" u="none" cap="none" strike="noStrike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CONTENT</a:t>
            </a:r>
            <a:endParaRPr sz="700"/>
          </a:p>
        </p:txBody>
      </p:sp>
      <p:sp>
        <p:nvSpPr>
          <p:cNvPr id="69" name="Google Shape;69;p14"/>
          <p:cNvSpPr txBox="1"/>
          <p:nvPr/>
        </p:nvSpPr>
        <p:spPr>
          <a:xfrm>
            <a:off x="1208778" y="1100297"/>
            <a:ext cx="9693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500" u="none" cap="none" strike="noStrike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01.</a:t>
            </a:r>
            <a:endParaRPr sz="700"/>
          </a:p>
        </p:txBody>
      </p:sp>
      <p:sp>
        <p:nvSpPr>
          <p:cNvPr id="70" name="Google Shape;70;p14"/>
          <p:cNvSpPr txBox="1"/>
          <p:nvPr/>
        </p:nvSpPr>
        <p:spPr>
          <a:xfrm>
            <a:off x="1208778" y="1861290"/>
            <a:ext cx="9693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500" u="none" cap="none" strike="noStrike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02.</a:t>
            </a:r>
            <a:endParaRPr sz="700"/>
          </a:p>
        </p:txBody>
      </p:sp>
      <p:sp>
        <p:nvSpPr>
          <p:cNvPr id="71" name="Google Shape;71;p14"/>
          <p:cNvSpPr txBox="1"/>
          <p:nvPr/>
        </p:nvSpPr>
        <p:spPr>
          <a:xfrm>
            <a:off x="2177985" y="1251904"/>
            <a:ext cx="3363300" cy="2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WHAT’S CRHE?</a:t>
            </a:r>
            <a:endParaRPr sz="700"/>
          </a:p>
        </p:txBody>
      </p:sp>
      <p:sp>
        <p:nvSpPr>
          <p:cNvPr id="72" name="Google Shape;72;p14"/>
          <p:cNvSpPr txBox="1"/>
          <p:nvPr/>
        </p:nvSpPr>
        <p:spPr>
          <a:xfrm>
            <a:off x="2177985" y="2012897"/>
            <a:ext cx="3363300" cy="2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WHAT WE DID</a:t>
            </a:r>
            <a:endParaRPr sz="700"/>
          </a:p>
        </p:txBody>
      </p:sp>
      <p:sp>
        <p:nvSpPr>
          <p:cNvPr id="73" name="Google Shape;73;p14"/>
          <p:cNvSpPr txBox="1"/>
          <p:nvPr/>
        </p:nvSpPr>
        <p:spPr>
          <a:xfrm>
            <a:off x="1208778" y="2622284"/>
            <a:ext cx="9693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500" u="none" cap="none" strike="noStrike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03.</a:t>
            </a:r>
            <a:endParaRPr sz="700"/>
          </a:p>
        </p:txBody>
      </p:sp>
      <p:sp>
        <p:nvSpPr>
          <p:cNvPr id="74" name="Google Shape;74;p14"/>
          <p:cNvSpPr txBox="1"/>
          <p:nvPr/>
        </p:nvSpPr>
        <p:spPr>
          <a:xfrm>
            <a:off x="2177985" y="2773891"/>
            <a:ext cx="3363300" cy="2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WHAT WE LEARNED</a:t>
            </a:r>
            <a:endParaRPr sz="700"/>
          </a:p>
        </p:txBody>
      </p:sp>
      <p:sp>
        <p:nvSpPr>
          <p:cNvPr id="75" name="Google Shape;75;p14"/>
          <p:cNvSpPr txBox="1"/>
          <p:nvPr/>
        </p:nvSpPr>
        <p:spPr>
          <a:xfrm>
            <a:off x="1208778" y="3383277"/>
            <a:ext cx="9693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500" u="none" cap="none" strike="noStrike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04.</a:t>
            </a:r>
            <a:endParaRPr sz="700"/>
          </a:p>
        </p:txBody>
      </p:sp>
      <p:sp>
        <p:nvSpPr>
          <p:cNvPr id="76" name="Google Shape;76;p14"/>
          <p:cNvSpPr txBox="1"/>
          <p:nvPr/>
        </p:nvSpPr>
        <p:spPr>
          <a:xfrm>
            <a:off x="2177985" y="3534884"/>
            <a:ext cx="3363300" cy="2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WHAT’S NEXT?</a:t>
            </a:r>
            <a:endParaRPr sz="700"/>
          </a:p>
        </p:txBody>
      </p:sp>
      <p:sp>
        <p:nvSpPr>
          <p:cNvPr id="77" name="Google Shape;77;p14"/>
          <p:cNvSpPr/>
          <p:nvPr/>
        </p:nvSpPr>
        <p:spPr>
          <a:xfrm>
            <a:off x="1208778" y="4582138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9" y="0"/>
                </a:lnTo>
                <a:lnTo>
                  <a:pt x="4102979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pic>
        <p:nvPicPr>
          <p:cNvPr id="78" name="Google Shape;78;p14" title="250326_0934_01.mp3">
            <a:hlinkClick r:id="rId5"/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298368" y="3383282"/>
            <a:ext cx="704725" cy="704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3" name="Google Shape;83;p15"/>
          <p:cNvGrpSpPr/>
          <p:nvPr/>
        </p:nvGrpSpPr>
        <p:grpSpPr>
          <a:xfrm>
            <a:off x="514350" y="442017"/>
            <a:ext cx="8115567" cy="4187332"/>
            <a:chOff x="0" y="-38100"/>
            <a:chExt cx="4274726" cy="2205600"/>
          </a:xfrm>
        </p:grpSpPr>
        <p:sp>
          <p:nvSpPr>
            <p:cNvPr id="84" name="Google Shape;84;p15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8CA9AD"/>
            </a:solidFill>
            <a:ln>
              <a:noFill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" name="Google Shape;85;p15"/>
            <p:cNvSpPr txBox="1"/>
            <p:nvPr/>
          </p:nvSpPr>
          <p:spPr>
            <a:xfrm>
              <a:off x="0" y="-38100"/>
              <a:ext cx="4274700" cy="2205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6" name="Google Shape;86;p15"/>
          <p:cNvSpPr/>
          <p:nvPr/>
        </p:nvSpPr>
        <p:spPr>
          <a:xfrm>
            <a:off x="2946839" y="4067788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7" name="Google Shape;87;p15"/>
          <p:cNvSpPr/>
          <p:nvPr/>
        </p:nvSpPr>
        <p:spPr>
          <a:xfrm>
            <a:off x="514350" y="4067788"/>
            <a:ext cx="2051489" cy="1566592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3"/>
                </a:lnTo>
                <a:lnTo>
                  <a:pt x="0" y="3133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8" name="Google Shape;88;p15"/>
          <p:cNvSpPr txBox="1"/>
          <p:nvPr/>
        </p:nvSpPr>
        <p:spPr>
          <a:xfrm>
            <a:off x="2950656" y="1871661"/>
            <a:ext cx="37860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8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WHAT’S CRHE?</a:t>
            </a:r>
            <a:endParaRPr sz="700"/>
          </a:p>
        </p:txBody>
      </p:sp>
      <p:sp>
        <p:nvSpPr>
          <p:cNvPr id="89" name="Google Shape;89;p15"/>
          <p:cNvSpPr txBox="1"/>
          <p:nvPr/>
        </p:nvSpPr>
        <p:spPr>
          <a:xfrm>
            <a:off x="3430268" y="2986086"/>
            <a:ext cx="330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" sz="15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RCP Community Research</a:t>
            </a:r>
            <a:endParaRPr sz="700"/>
          </a:p>
        </p:txBody>
      </p:sp>
      <p:sp>
        <p:nvSpPr>
          <p:cNvPr id="90" name="Google Shape;90;p15"/>
          <p:cNvSpPr txBox="1"/>
          <p:nvPr/>
        </p:nvSpPr>
        <p:spPr>
          <a:xfrm>
            <a:off x="895350" y="857250"/>
            <a:ext cx="9693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5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01.</a:t>
            </a:r>
            <a:endParaRPr sz="700"/>
          </a:p>
        </p:txBody>
      </p:sp>
      <p:grpSp>
        <p:nvGrpSpPr>
          <p:cNvPr id="91" name="Google Shape;91;p15"/>
          <p:cNvGrpSpPr/>
          <p:nvPr/>
        </p:nvGrpSpPr>
        <p:grpSpPr>
          <a:xfrm>
            <a:off x="6780193" y="-150375"/>
            <a:ext cx="3757231" cy="4214137"/>
            <a:chOff x="23020" y="10766"/>
            <a:chExt cx="10019282" cy="11237700"/>
          </a:xfrm>
        </p:grpSpPr>
        <p:cxnSp>
          <p:nvCxnSpPr>
            <p:cNvPr id="92" name="Google Shape;92;p15"/>
            <p:cNvCxnSpPr/>
            <p:nvPr/>
          </p:nvCxnSpPr>
          <p:spPr>
            <a:xfrm flipH="1" rot="10800000">
              <a:off x="23020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3" name="Google Shape;93;p15"/>
            <p:cNvCxnSpPr/>
            <p:nvPr/>
          </p:nvCxnSpPr>
          <p:spPr>
            <a:xfrm flipH="1" rot="10800000">
              <a:off x="554040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4" name="Google Shape;94;p15"/>
            <p:cNvCxnSpPr/>
            <p:nvPr/>
          </p:nvCxnSpPr>
          <p:spPr>
            <a:xfrm flipH="1" rot="10800000">
              <a:off x="108506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5" name="Google Shape;95;p15"/>
            <p:cNvCxnSpPr/>
            <p:nvPr/>
          </p:nvCxnSpPr>
          <p:spPr>
            <a:xfrm flipH="1" rot="10800000">
              <a:off x="161608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6" name="Google Shape;96;p15"/>
            <p:cNvCxnSpPr/>
            <p:nvPr/>
          </p:nvCxnSpPr>
          <p:spPr>
            <a:xfrm flipH="1" rot="10800000">
              <a:off x="214710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7" name="Google Shape;97;p15"/>
            <p:cNvCxnSpPr/>
            <p:nvPr/>
          </p:nvCxnSpPr>
          <p:spPr>
            <a:xfrm flipH="1" rot="10800000">
              <a:off x="267812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8" name="Google Shape;98;p15"/>
            <p:cNvCxnSpPr/>
            <p:nvPr/>
          </p:nvCxnSpPr>
          <p:spPr>
            <a:xfrm flipH="1" rot="10800000">
              <a:off x="320914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9" name="Google Shape;99;p15"/>
            <p:cNvCxnSpPr/>
            <p:nvPr/>
          </p:nvCxnSpPr>
          <p:spPr>
            <a:xfrm flipH="1" rot="10800000">
              <a:off x="374016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00" name="Google Shape;100;p15"/>
            <p:cNvCxnSpPr/>
            <p:nvPr/>
          </p:nvCxnSpPr>
          <p:spPr>
            <a:xfrm flipH="1" rot="10800000">
              <a:off x="427118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01" name="Google Shape;101;p15"/>
            <p:cNvCxnSpPr/>
            <p:nvPr/>
          </p:nvCxnSpPr>
          <p:spPr>
            <a:xfrm flipH="1" rot="10800000">
              <a:off x="480220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pic>
        <p:nvPicPr>
          <p:cNvPr id="102" name="Google Shape;102;p15" title="250326_0935.mp3">
            <a:hlinkClick r:id="rId5"/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2272600" y="1846900"/>
            <a:ext cx="634500" cy="634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8CA9AD"/>
        </a:solidFill>
      </p:bgPr>
    </p:bg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6"/>
          <p:cNvSpPr/>
          <p:nvPr/>
        </p:nvSpPr>
        <p:spPr>
          <a:xfrm>
            <a:off x="1208778" y="4582138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9" y="0"/>
                </a:lnTo>
                <a:lnTo>
                  <a:pt x="4102979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8" name="Google Shape;108;p16"/>
          <p:cNvSpPr/>
          <p:nvPr/>
        </p:nvSpPr>
        <p:spPr>
          <a:xfrm rot="5400000">
            <a:off x="6741008" y="-1040471"/>
            <a:ext cx="2725043" cy="2080942"/>
          </a:xfrm>
          <a:custGeom>
            <a:rect b="b" l="l" r="r" t="t"/>
            <a:pathLst>
              <a:path extrusionOk="0" h="4161883" w="5450085">
                <a:moveTo>
                  <a:pt x="0" y="0"/>
                </a:moveTo>
                <a:lnTo>
                  <a:pt x="5450085" y="0"/>
                </a:lnTo>
                <a:lnTo>
                  <a:pt x="5450085" y="4161884"/>
                </a:lnTo>
                <a:lnTo>
                  <a:pt x="0" y="416188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9" name="Google Shape;109;p16"/>
          <p:cNvSpPr txBox="1"/>
          <p:nvPr/>
        </p:nvSpPr>
        <p:spPr>
          <a:xfrm>
            <a:off x="4811270" y="4473589"/>
            <a:ext cx="4037700" cy="581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Website: https://academyhealth.org/node/20257 </a:t>
            </a:r>
            <a:endParaRPr sz="700"/>
          </a:p>
        </p:txBody>
      </p:sp>
      <p:pic>
        <p:nvPicPr>
          <p:cNvPr descr="In this interview, representatives from the Refugee Community Partnership CRHE grant discuss their project and reflect on the value of community-led research and how their work will inform changes in the health care system." id="110" name="Google Shape;110;p16" title="Refugee Community Partnership - Community Research for Health Equity Reflections">
            <a:hlinkClick r:id="rId5"/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244225" y="662363"/>
            <a:ext cx="6655550" cy="3743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1" name="Google Shape;111;p16" title="250326_0935_01.mp3">
            <a:hlinkClick r:id="rId7"/>
          </p:cNvPr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291725" y="662375"/>
            <a:ext cx="662325" cy="662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6" name="Google Shape;116;p17"/>
          <p:cNvGrpSpPr/>
          <p:nvPr/>
        </p:nvGrpSpPr>
        <p:grpSpPr>
          <a:xfrm>
            <a:off x="514350" y="442017"/>
            <a:ext cx="8115567" cy="4187332"/>
            <a:chOff x="0" y="-38100"/>
            <a:chExt cx="4274726" cy="2205600"/>
          </a:xfrm>
        </p:grpSpPr>
        <p:sp>
          <p:nvSpPr>
            <p:cNvPr id="117" name="Google Shape;117;p17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8CA9AD"/>
            </a:solidFill>
            <a:ln>
              <a:noFill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7"/>
            <p:cNvSpPr txBox="1"/>
            <p:nvPr/>
          </p:nvSpPr>
          <p:spPr>
            <a:xfrm>
              <a:off x="0" y="-38100"/>
              <a:ext cx="4274700" cy="2205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9" name="Google Shape;119;p17"/>
          <p:cNvSpPr txBox="1"/>
          <p:nvPr/>
        </p:nvSpPr>
        <p:spPr>
          <a:xfrm>
            <a:off x="2950656" y="2133599"/>
            <a:ext cx="37860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8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WHAT WE DID</a:t>
            </a:r>
            <a:endParaRPr sz="700"/>
          </a:p>
        </p:txBody>
      </p:sp>
      <p:sp>
        <p:nvSpPr>
          <p:cNvPr id="120" name="Google Shape;120;p17"/>
          <p:cNvSpPr txBox="1"/>
          <p:nvPr/>
        </p:nvSpPr>
        <p:spPr>
          <a:xfrm>
            <a:off x="3651254" y="2724149"/>
            <a:ext cx="30855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" sz="15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RCP Research Team</a:t>
            </a:r>
            <a:endParaRPr sz="700"/>
          </a:p>
        </p:txBody>
      </p:sp>
      <p:sp>
        <p:nvSpPr>
          <p:cNvPr id="121" name="Google Shape;121;p17"/>
          <p:cNvSpPr txBox="1"/>
          <p:nvPr/>
        </p:nvSpPr>
        <p:spPr>
          <a:xfrm>
            <a:off x="895350" y="857250"/>
            <a:ext cx="9693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5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02.</a:t>
            </a:r>
            <a:endParaRPr sz="700"/>
          </a:p>
        </p:txBody>
      </p:sp>
      <p:sp>
        <p:nvSpPr>
          <p:cNvPr id="122" name="Google Shape;122;p17"/>
          <p:cNvSpPr/>
          <p:nvPr/>
        </p:nvSpPr>
        <p:spPr>
          <a:xfrm>
            <a:off x="2946839" y="4067788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23" name="Google Shape;123;p17"/>
          <p:cNvSpPr/>
          <p:nvPr/>
        </p:nvSpPr>
        <p:spPr>
          <a:xfrm>
            <a:off x="514350" y="4067788"/>
            <a:ext cx="2051489" cy="1566592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3"/>
                </a:lnTo>
                <a:lnTo>
                  <a:pt x="0" y="3133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124" name="Google Shape;124;p17"/>
          <p:cNvGrpSpPr/>
          <p:nvPr/>
        </p:nvGrpSpPr>
        <p:grpSpPr>
          <a:xfrm>
            <a:off x="6780193" y="-150375"/>
            <a:ext cx="3757231" cy="4214137"/>
            <a:chOff x="23020" y="10766"/>
            <a:chExt cx="10019282" cy="11237700"/>
          </a:xfrm>
        </p:grpSpPr>
        <p:cxnSp>
          <p:nvCxnSpPr>
            <p:cNvPr id="125" name="Google Shape;125;p17"/>
            <p:cNvCxnSpPr/>
            <p:nvPr/>
          </p:nvCxnSpPr>
          <p:spPr>
            <a:xfrm flipH="1" rot="10800000">
              <a:off x="23020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26" name="Google Shape;126;p17"/>
            <p:cNvCxnSpPr/>
            <p:nvPr/>
          </p:nvCxnSpPr>
          <p:spPr>
            <a:xfrm flipH="1" rot="10800000">
              <a:off x="554040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27" name="Google Shape;127;p17"/>
            <p:cNvCxnSpPr/>
            <p:nvPr/>
          </p:nvCxnSpPr>
          <p:spPr>
            <a:xfrm flipH="1" rot="10800000">
              <a:off x="108506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28" name="Google Shape;128;p17"/>
            <p:cNvCxnSpPr/>
            <p:nvPr/>
          </p:nvCxnSpPr>
          <p:spPr>
            <a:xfrm flipH="1" rot="10800000">
              <a:off x="161608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29" name="Google Shape;129;p17"/>
            <p:cNvCxnSpPr/>
            <p:nvPr/>
          </p:nvCxnSpPr>
          <p:spPr>
            <a:xfrm flipH="1" rot="10800000">
              <a:off x="214710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0" name="Google Shape;130;p17"/>
            <p:cNvCxnSpPr/>
            <p:nvPr/>
          </p:nvCxnSpPr>
          <p:spPr>
            <a:xfrm flipH="1" rot="10800000">
              <a:off x="267812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1" name="Google Shape;131;p17"/>
            <p:cNvCxnSpPr/>
            <p:nvPr/>
          </p:nvCxnSpPr>
          <p:spPr>
            <a:xfrm flipH="1" rot="10800000">
              <a:off x="320914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2" name="Google Shape;132;p17"/>
            <p:cNvCxnSpPr/>
            <p:nvPr/>
          </p:nvCxnSpPr>
          <p:spPr>
            <a:xfrm flipH="1" rot="10800000">
              <a:off x="374016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3" name="Google Shape;133;p17"/>
            <p:cNvCxnSpPr/>
            <p:nvPr/>
          </p:nvCxnSpPr>
          <p:spPr>
            <a:xfrm flipH="1" rot="10800000">
              <a:off x="427118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4" name="Google Shape;134;p17"/>
            <p:cNvCxnSpPr/>
            <p:nvPr/>
          </p:nvCxnSpPr>
          <p:spPr>
            <a:xfrm flipH="1" rot="10800000">
              <a:off x="480220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pic>
        <p:nvPicPr>
          <p:cNvPr id="135" name="Google Shape;135;p17" title="250326_0936.mp3">
            <a:hlinkClick r:id="rId5"/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2718150" y="2197500"/>
            <a:ext cx="538800" cy="538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8"/>
          <p:cNvSpPr/>
          <p:nvPr/>
        </p:nvSpPr>
        <p:spPr>
          <a:xfrm>
            <a:off x="6578161" y="4020776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45" name="Google Shape;145;p18"/>
          <p:cNvSpPr/>
          <p:nvPr/>
        </p:nvSpPr>
        <p:spPr>
          <a:xfrm>
            <a:off x="514350" y="-80360"/>
            <a:ext cx="2051489" cy="1566592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4"/>
                </a:lnTo>
                <a:lnTo>
                  <a:pt x="0" y="313318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46" name="Google Shape;146;p18"/>
          <p:cNvSpPr txBox="1"/>
          <p:nvPr/>
        </p:nvSpPr>
        <p:spPr>
          <a:xfrm>
            <a:off x="279627" y="2379300"/>
            <a:ext cx="3363300" cy="9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000" u="none" cap="none" strike="noStrike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COMMUNITY HEALTH FORUMS</a:t>
            </a:r>
            <a:endParaRPr sz="700"/>
          </a:p>
        </p:txBody>
      </p:sp>
      <p:sp>
        <p:nvSpPr>
          <p:cNvPr id="147" name="Google Shape;147;p18"/>
          <p:cNvSpPr txBox="1"/>
          <p:nvPr/>
        </p:nvSpPr>
        <p:spPr>
          <a:xfrm>
            <a:off x="2744004" y="404813"/>
            <a:ext cx="3294600" cy="9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000" u="none" cap="none" strike="noStrike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INDIVIDUAL INTERVIEWS</a:t>
            </a:r>
            <a:endParaRPr sz="700"/>
          </a:p>
        </p:txBody>
      </p:sp>
      <p:sp>
        <p:nvSpPr>
          <p:cNvPr id="148" name="Google Shape;148;p18"/>
          <p:cNvSpPr txBox="1"/>
          <p:nvPr/>
        </p:nvSpPr>
        <p:spPr>
          <a:xfrm>
            <a:off x="279625" y="3376863"/>
            <a:ext cx="2976900" cy="99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500" u="none" cap="none" strike="noStrike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We conducted 4 community health forums with Spanish, Arabic, Karen, and Burmese Speaking Women</a:t>
            </a:r>
            <a:endParaRPr sz="700"/>
          </a:p>
        </p:txBody>
      </p:sp>
      <p:sp>
        <p:nvSpPr>
          <p:cNvPr id="149" name="Google Shape;149;p18"/>
          <p:cNvSpPr txBox="1"/>
          <p:nvPr/>
        </p:nvSpPr>
        <p:spPr>
          <a:xfrm>
            <a:off x="2744004" y="1409703"/>
            <a:ext cx="32946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500" u="none" cap="none" strike="noStrike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We conducted 15 individual interviews speaking Spanish, Burmese, Karen, </a:t>
            </a:r>
            <a:r>
              <a:rPr lang="en" sz="15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Kinyarwanda</a:t>
            </a:r>
            <a:r>
              <a:rPr b="0" i="0" lang="en" sz="1500" u="none" cap="none" strike="noStrike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, Pashto, Dari, and Arabic </a:t>
            </a:r>
            <a:endParaRPr sz="700"/>
          </a:p>
        </p:txBody>
      </p:sp>
      <p:sp>
        <p:nvSpPr>
          <p:cNvPr id="150" name="Google Shape;150;p18"/>
          <p:cNvSpPr txBox="1"/>
          <p:nvPr/>
        </p:nvSpPr>
        <p:spPr>
          <a:xfrm>
            <a:off x="5797107" y="2074498"/>
            <a:ext cx="30162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000" u="none" cap="none" strike="noStrike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LN SURVEYS</a:t>
            </a:r>
            <a:endParaRPr sz="700"/>
          </a:p>
        </p:txBody>
      </p:sp>
      <p:sp>
        <p:nvSpPr>
          <p:cNvPr id="151" name="Google Shape;151;p18"/>
          <p:cNvSpPr txBox="1"/>
          <p:nvPr/>
        </p:nvSpPr>
        <p:spPr>
          <a:xfrm>
            <a:off x="5949863" y="2622188"/>
            <a:ext cx="28635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500" u="none" cap="none" strike="noStrike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We analyzed 1200 Language Navigator post-appointment surveys</a:t>
            </a:r>
            <a:endParaRPr sz="700"/>
          </a:p>
        </p:txBody>
      </p:sp>
      <p:sp>
        <p:nvSpPr>
          <p:cNvPr id="152" name="Google Shape;152;p18"/>
          <p:cNvSpPr txBox="1"/>
          <p:nvPr/>
        </p:nvSpPr>
        <p:spPr>
          <a:xfrm>
            <a:off x="3456054" y="3059542"/>
            <a:ext cx="2876100" cy="9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000" u="none" cap="none" strike="noStrike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POLICY REVIEWS</a:t>
            </a:r>
            <a:endParaRPr sz="700"/>
          </a:p>
        </p:txBody>
      </p:sp>
      <p:sp>
        <p:nvSpPr>
          <p:cNvPr id="153" name="Google Shape;153;p18"/>
          <p:cNvSpPr txBox="1"/>
          <p:nvPr/>
        </p:nvSpPr>
        <p:spPr>
          <a:xfrm>
            <a:off x="3456054" y="4026332"/>
            <a:ext cx="28761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500" u="none" cap="none" strike="noStrike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We reviewed language access policies from </a:t>
            </a:r>
            <a:r>
              <a:rPr lang="en" sz="15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Duke, UNC, the s</a:t>
            </a:r>
            <a:r>
              <a:rPr b="0" i="0" lang="en" sz="1500" u="none" cap="none" strike="noStrike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tate</a:t>
            </a:r>
            <a:r>
              <a:rPr lang="en" sz="15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, and f</a:t>
            </a:r>
            <a:r>
              <a:rPr b="0" i="0" lang="en" sz="1500" u="none" cap="none" strike="noStrike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ederal </a:t>
            </a:r>
            <a:r>
              <a:rPr lang="en" sz="15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government</a:t>
            </a:r>
            <a:endParaRPr sz="700"/>
          </a:p>
        </p:txBody>
      </p:sp>
      <p:pic>
        <p:nvPicPr>
          <p:cNvPr id="154" name="Google Shape;154;p18" title="250326_0938.mp3">
            <a:hlinkClick r:id="rId5"/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541704" y="474338"/>
            <a:ext cx="457200" cy="457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9" name="Google Shape;159;p19"/>
          <p:cNvGrpSpPr/>
          <p:nvPr/>
        </p:nvGrpSpPr>
        <p:grpSpPr>
          <a:xfrm>
            <a:off x="514350" y="442017"/>
            <a:ext cx="8115567" cy="4187332"/>
            <a:chOff x="0" y="-38100"/>
            <a:chExt cx="4274726" cy="2205600"/>
          </a:xfrm>
        </p:grpSpPr>
        <p:sp>
          <p:nvSpPr>
            <p:cNvPr id="160" name="Google Shape;160;p19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8CA9AD"/>
            </a:solidFill>
            <a:ln>
              <a:noFill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1" name="Google Shape;161;p19"/>
            <p:cNvSpPr txBox="1"/>
            <p:nvPr/>
          </p:nvSpPr>
          <p:spPr>
            <a:xfrm>
              <a:off x="0" y="-38100"/>
              <a:ext cx="4274700" cy="2205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62" name="Google Shape;162;p19"/>
          <p:cNvSpPr txBox="1"/>
          <p:nvPr/>
        </p:nvSpPr>
        <p:spPr>
          <a:xfrm>
            <a:off x="2950656" y="1985963"/>
            <a:ext cx="3786000" cy="1228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8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WHAT WE LEARNED</a:t>
            </a:r>
            <a:endParaRPr sz="700"/>
          </a:p>
        </p:txBody>
      </p:sp>
      <p:sp>
        <p:nvSpPr>
          <p:cNvPr id="163" name="Google Shape;163;p19"/>
          <p:cNvSpPr txBox="1"/>
          <p:nvPr/>
        </p:nvSpPr>
        <p:spPr>
          <a:xfrm>
            <a:off x="3651254" y="3100388"/>
            <a:ext cx="30855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" sz="15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RCP Research Team</a:t>
            </a:r>
            <a:endParaRPr sz="700"/>
          </a:p>
        </p:txBody>
      </p:sp>
      <p:sp>
        <p:nvSpPr>
          <p:cNvPr id="164" name="Google Shape;164;p19"/>
          <p:cNvSpPr txBox="1"/>
          <p:nvPr/>
        </p:nvSpPr>
        <p:spPr>
          <a:xfrm>
            <a:off x="895350" y="857250"/>
            <a:ext cx="9693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5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03.</a:t>
            </a:r>
            <a:endParaRPr sz="700"/>
          </a:p>
        </p:txBody>
      </p:sp>
      <p:sp>
        <p:nvSpPr>
          <p:cNvPr id="165" name="Google Shape;165;p19"/>
          <p:cNvSpPr/>
          <p:nvPr/>
        </p:nvSpPr>
        <p:spPr>
          <a:xfrm>
            <a:off x="2946839" y="4067788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66" name="Google Shape;166;p19"/>
          <p:cNvSpPr/>
          <p:nvPr/>
        </p:nvSpPr>
        <p:spPr>
          <a:xfrm>
            <a:off x="514350" y="4067788"/>
            <a:ext cx="2051489" cy="1566592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3"/>
                </a:lnTo>
                <a:lnTo>
                  <a:pt x="0" y="3133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167" name="Google Shape;167;p19"/>
          <p:cNvGrpSpPr/>
          <p:nvPr/>
        </p:nvGrpSpPr>
        <p:grpSpPr>
          <a:xfrm>
            <a:off x="6780193" y="-150375"/>
            <a:ext cx="3757231" cy="4214137"/>
            <a:chOff x="23020" y="10766"/>
            <a:chExt cx="10019282" cy="11237700"/>
          </a:xfrm>
        </p:grpSpPr>
        <p:cxnSp>
          <p:nvCxnSpPr>
            <p:cNvPr id="168" name="Google Shape;168;p19"/>
            <p:cNvCxnSpPr/>
            <p:nvPr/>
          </p:nvCxnSpPr>
          <p:spPr>
            <a:xfrm flipH="1" rot="10800000">
              <a:off x="23020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69" name="Google Shape;169;p19"/>
            <p:cNvCxnSpPr/>
            <p:nvPr/>
          </p:nvCxnSpPr>
          <p:spPr>
            <a:xfrm flipH="1" rot="10800000">
              <a:off x="554040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70" name="Google Shape;170;p19"/>
            <p:cNvCxnSpPr/>
            <p:nvPr/>
          </p:nvCxnSpPr>
          <p:spPr>
            <a:xfrm flipH="1" rot="10800000">
              <a:off x="108506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71" name="Google Shape;171;p19"/>
            <p:cNvCxnSpPr/>
            <p:nvPr/>
          </p:nvCxnSpPr>
          <p:spPr>
            <a:xfrm flipH="1" rot="10800000">
              <a:off x="161608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72" name="Google Shape;172;p19"/>
            <p:cNvCxnSpPr/>
            <p:nvPr/>
          </p:nvCxnSpPr>
          <p:spPr>
            <a:xfrm flipH="1" rot="10800000">
              <a:off x="214710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73" name="Google Shape;173;p19"/>
            <p:cNvCxnSpPr/>
            <p:nvPr/>
          </p:nvCxnSpPr>
          <p:spPr>
            <a:xfrm flipH="1" rot="10800000">
              <a:off x="267812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74" name="Google Shape;174;p19"/>
            <p:cNvCxnSpPr/>
            <p:nvPr/>
          </p:nvCxnSpPr>
          <p:spPr>
            <a:xfrm flipH="1" rot="10800000">
              <a:off x="320914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75" name="Google Shape;175;p19"/>
            <p:cNvCxnSpPr/>
            <p:nvPr/>
          </p:nvCxnSpPr>
          <p:spPr>
            <a:xfrm flipH="1" rot="10800000">
              <a:off x="374016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76" name="Google Shape;176;p19"/>
            <p:cNvCxnSpPr/>
            <p:nvPr/>
          </p:nvCxnSpPr>
          <p:spPr>
            <a:xfrm flipH="1" rot="10800000">
              <a:off x="427118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77" name="Google Shape;177;p19"/>
            <p:cNvCxnSpPr/>
            <p:nvPr/>
          </p:nvCxnSpPr>
          <p:spPr>
            <a:xfrm flipH="1" rot="10800000">
              <a:off x="480220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pic>
        <p:nvPicPr>
          <p:cNvPr id="178" name="Google Shape;178;p19" title="250326_0939.mp3">
            <a:hlinkClick r:id="rId5"/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582300" y="2114550"/>
            <a:ext cx="457200" cy="457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20"/>
          <p:cNvSpPr/>
          <p:nvPr/>
        </p:nvSpPr>
        <p:spPr>
          <a:xfrm>
            <a:off x="6578161" y="0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84" name="Google Shape;184;p20"/>
          <p:cNvSpPr txBox="1"/>
          <p:nvPr/>
        </p:nvSpPr>
        <p:spPr>
          <a:xfrm>
            <a:off x="514350" y="1442275"/>
            <a:ext cx="34449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ACCESS TO HEALTHCARE</a:t>
            </a:r>
            <a:endParaRPr sz="700"/>
          </a:p>
        </p:txBody>
      </p:sp>
      <p:sp>
        <p:nvSpPr>
          <p:cNvPr id="185" name="Google Shape;185;p20"/>
          <p:cNvSpPr txBox="1"/>
          <p:nvPr/>
        </p:nvSpPr>
        <p:spPr>
          <a:xfrm>
            <a:off x="514350" y="2614956"/>
            <a:ext cx="37524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INTERPRETATION S</a:t>
            </a:r>
            <a:r>
              <a:rPr b="1" lang="en" sz="2000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ERVICES</a:t>
            </a:r>
            <a:endParaRPr b="1" sz="2000">
              <a:solidFill>
                <a:srgbClr val="8CA9AD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86" name="Google Shape;186;p20"/>
          <p:cNvSpPr txBox="1"/>
          <p:nvPr/>
        </p:nvSpPr>
        <p:spPr>
          <a:xfrm>
            <a:off x="514350" y="1727525"/>
            <a:ext cx="3531900" cy="5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1. Providers need to be respectful of gender preferences</a:t>
            </a:r>
            <a:endParaRPr sz="11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2. Navigating physical environments without language support is challenging </a:t>
            </a:r>
            <a:endParaRPr sz="11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87" name="Google Shape;187;p20"/>
          <p:cNvSpPr txBox="1"/>
          <p:nvPr/>
        </p:nvSpPr>
        <p:spPr>
          <a:xfrm>
            <a:off x="514350" y="2935631"/>
            <a:ext cx="3531900" cy="184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1. Interpretation is rarely provided when the doctor is NOT present (check-in, labs, medical tests) </a:t>
            </a:r>
            <a:br>
              <a:rPr lang="en" sz="11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</a:br>
            <a:r>
              <a:rPr lang="en" sz="11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2. Accessing friendly, culturally competent, and linguistically competent interpretation is not guaranteed </a:t>
            </a:r>
            <a:endParaRPr sz="11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3. </a:t>
            </a:r>
            <a:r>
              <a:rPr lang="en" sz="11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Dialects and accents contribute to confusion or miscommunication in interpretation </a:t>
            </a:r>
            <a:endParaRPr sz="11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4. Without accurate interpretation, understanding of healthcare knowledge is delayed and causes stress and confusion </a:t>
            </a:r>
            <a:endParaRPr sz="11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5. </a:t>
            </a:r>
            <a:endParaRPr sz="11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88" name="Google Shape;188;p20"/>
          <p:cNvSpPr txBox="1"/>
          <p:nvPr/>
        </p:nvSpPr>
        <p:spPr>
          <a:xfrm>
            <a:off x="514350" y="476250"/>
            <a:ext cx="51909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ARABIC</a:t>
            </a:r>
            <a:r>
              <a:rPr b="1" lang="en" sz="3800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 COMMUNITY</a:t>
            </a:r>
            <a:endParaRPr sz="700"/>
          </a:p>
        </p:txBody>
      </p:sp>
      <p:sp>
        <p:nvSpPr>
          <p:cNvPr id="189" name="Google Shape;189;p20"/>
          <p:cNvSpPr txBox="1"/>
          <p:nvPr/>
        </p:nvSpPr>
        <p:spPr>
          <a:xfrm>
            <a:off x="4924050" y="2792600"/>
            <a:ext cx="37056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ORAL </a:t>
            </a:r>
            <a:r>
              <a:rPr b="1" lang="en" sz="2000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HEALTH</a:t>
            </a:r>
            <a:endParaRPr sz="700"/>
          </a:p>
        </p:txBody>
      </p:sp>
      <p:sp>
        <p:nvSpPr>
          <p:cNvPr id="190" name="Google Shape;190;p20"/>
          <p:cNvSpPr txBox="1"/>
          <p:nvPr/>
        </p:nvSpPr>
        <p:spPr>
          <a:xfrm>
            <a:off x="4924050" y="3114081"/>
            <a:ext cx="3705600" cy="1100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1. Accessing the dentist is difficult because it is expensive, there is a lack of dentists that accept medicare/medicaid, long wait time for appointments, and services needed are not included insurance </a:t>
            </a:r>
            <a:endParaRPr sz="11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2. There is one dentist in Durham who speaks Arabic, but most dentists do not provide interpretation</a:t>
            </a:r>
            <a:endParaRPr sz="11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91" name="Google Shape;191;p20"/>
          <p:cNvSpPr txBox="1"/>
          <p:nvPr/>
        </p:nvSpPr>
        <p:spPr>
          <a:xfrm>
            <a:off x="5318851" y="1375656"/>
            <a:ext cx="33108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HOSPITAL SYSTEMS</a:t>
            </a:r>
            <a:endParaRPr b="1" sz="2000">
              <a:solidFill>
                <a:srgbClr val="8CA9AD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l">
              <a:lnSpc>
                <a:spcPct val="110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8CA9AD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92" name="Google Shape;192;p20"/>
          <p:cNvSpPr txBox="1"/>
          <p:nvPr/>
        </p:nvSpPr>
        <p:spPr>
          <a:xfrm>
            <a:off x="4877400" y="1697144"/>
            <a:ext cx="3752400" cy="728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84150" lvl="0" marL="22860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100"/>
              <a:buFont typeface="Avenir"/>
              <a:buAutoNum type="arabicPeriod"/>
            </a:pPr>
            <a:r>
              <a:rPr lang="en" sz="11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Navigating physical environments without language support is challenging </a:t>
            </a:r>
            <a:endParaRPr sz="11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184150" lvl="0" marL="22860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100"/>
              <a:buFont typeface="Avenir"/>
              <a:buAutoNum type="arabicPeriod"/>
            </a:pPr>
            <a:r>
              <a:rPr lang="en" sz="11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Insurance, charity care, and other forms of financial assistance do not make sense</a:t>
            </a:r>
            <a:endParaRPr sz="11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pic>
        <p:nvPicPr>
          <p:cNvPr id="193" name="Google Shape;193;p20" title="250326_0940.mp3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613675" y="404697"/>
            <a:ext cx="728100" cy="728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1"/>
          <p:cNvSpPr/>
          <p:nvPr/>
        </p:nvSpPr>
        <p:spPr>
          <a:xfrm>
            <a:off x="6578161" y="4020776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03" name="Google Shape;203;p21"/>
          <p:cNvSpPr/>
          <p:nvPr/>
        </p:nvSpPr>
        <p:spPr>
          <a:xfrm>
            <a:off x="514350" y="-80360"/>
            <a:ext cx="2051489" cy="1566592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4"/>
                </a:lnTo>
                <a:lnTo>
                  <a:pt x="0" y="313318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04" name="Google Shape;204;p21"/>
          <p:cNvSpPr txBox="1"/>
          <p:nvPr/>
        </p:nvSpPr>
        <p:spPr>
          <a:xfrm>
            <a:off x="2813850" y="621225"/>
            <a:ext cx="39375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RECOMMENDATIONS</a:t>
            </a:r>
            <a:endParaRPr sz="1500"/>
          </a:p>
        </p:txBody>
      </p:sp>
      <p:sp>
        <p:nvSpPr>
          <p:cNvPr id="205" name="Google Shape;205;p21"/>
          <p:cNvSpPr txBox="1"/>
          <p:nvPr/>
        </p:nvSpPr>
        <p:spPr>
          <a:xfrm>
            <a:off x="319650" y="1646896"/>
            <a:ext cx="8514300" cy="2823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203200" lvl="0" marL="2286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400"/>
              <a:buFont typeface="Avenir"/>
              <a:buAutoNum type="arabicPeriod"/>
            </a:pPr>
            <a:r>
              <a:rPr lang="en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Being friendly goes a long way in making non-english speaking patients feel safe and welcomed</a:t>
            </a:r>
            <a:endParaRPr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203200" lvl="0" marL="2286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400"/>
              <a:buFont typeface="Avenir"/>
              <a:buAutoNum type="arabicPeriod"/>
            </a:pPr>
            <a:r>
              <a:rPr lang="en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Make Check-In kiosks more accessible by providing interpretation or translation</a:t>
            </a:r>
            <a:endParaRPr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3. Honor patient’s preferences for gender of interpreter</a:t>
            </a:r>
            <a:endParaRPr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4. Prepare for interpretation ahead of time so that patients don’t have to wait</a:t>
            </a:r>
            <a:endParaRPr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5. Appointment reminders and all other communication should be done with interpretation or translation</a:t>
            </a:r>
            <a:endParaRPr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6. Honor interpretation modality preference</a:t>
            </a:r>
            <a:endParaRPr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7. To ensure continuity of care, have interpretation provided for all communications with patients</a:t>
            </a:r>
            <a:endParaRPr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8. When referring people, ensure that the referral is within the same city, and accessible via bus</a:t>
            </a:r>
            <a:endParaRPr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9. Make charity care decisions more transparent </a:t>
            </a:r>
            <a:endParaRPr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10. Reduce the amount of time in between appointments</a:t>
            </a:r>
            <a:endParaRPr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11. Check to ensure that the correct language is available</a:t>
            </a:r>
            <a:endParaRPr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pic>
        <p:nvPicPr>
          <p:cNvPr id="206" name="Google Shape;206;p21" title="250326_0942.mp3">
            <a:hlinkClick r:id="rId5"/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751350" y="489554"/>
            <a:ext cx="1041950" cy="1041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