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Roboto"/>
      <p:regular r:id="rId20"/>
      <p:bold r:id="rId21"/>
      <p:italic r:id="rId22"/>
      <p:boldItalic r:id="rId23"/>
    </p:embeddedFont>
    <p:embeddedFont>
      <p:font typeface="Roboto Medium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regular.fntdata"/><Relationship Id="rId22" Type="http://schemas.openxmlformats.org/officeDocument/2006/relationships/font" Target="fonts/Roboto-italic.fntdata"/><Relationship Id="rId21" Type="http://schemas.openxmlformats.org/officeDocument/2006/relationships/font" Target="fonts/Roboto-bold.fntdata"/><Relationship Id="rId24" Type="http://schemas.openxmlformats.org/officeDocument/2006/relationships/font" Target="fonts/RobotoMedium-regular.fntdata"/><Relationship Id="rId23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Medium-italic.fntdata"/><Relationship Id="rId25" Type="http://schemas.openxmlformats.org/officeDocument/2006/relationships/font" Target="fonts/RobotoMedium-bold.fntdata"/><Relationship Id="rId27" Type="http://schemas.openxmlformats.org/officeDocument/2006/relationships/font" Target="fonts/RobotoMedium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3aad67ac20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33aad67ac20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3aad67ac20_0_14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g33aad67ac20_0_14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4dec3a4eb4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34dec3a4eb4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https://www.figma.com/board/VKQnk0YHA15TyIaYo3wZzD/Community-Report-Back-Flow-Chart?node-id=0-1&amp;t=MPVzZusdldrXOREe-1</a:t>
            </a:r>
            <a:endParaRPr/>
          </a:p>
        </p:txBody>
      </p:sp>
      <p:sp>
        <p:nvSpPr>
          <p:cNvPr id="239" name="Google Shape;239;g34dec3a4eb4_0_0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4dec3a4eb4_0_986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34dec3a4eb4_0_98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https://www.figma.com/board/VKQnk0YHA15TyIaYo3wZzD/Community-Report-Back-Flow-Chart?node-id=0-1&amp;t=MPVzZusdldrXOREe-1</a:t>
            </a:r>
            <a:endParaRPr/>
          </a:p>
        </p:txBody>
      </p:sp>
      <p:sp>
        <p:nvSpPr>
          <p:cNvPr id="260" name="Google Shape;260;g34dec3a4eb4_0_986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4dec3a4eb4_0_966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4dec3a4eb4_0_96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https://www.figma.com/board/VKQnk0YHA15TyIaYo3wZzD/Community-Report-Back-Flow-Chart?node-id=0-1&amp;t=MPVzZusdldrXOREe-1</a:t>
            </a:r>
            <a:endParaRPr/>
          </a:p>
        </p:txBody>
      </p:sp>
      <p:sp>
        <p:nvSpPr>
          <p:cNvPr id="281" name="Google Shape;281;g34dec3a4eb4_0_966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3aad67ac20_0_17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g33aad67ac20_0_17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3aad67ac20_0_11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g33aad67ac20_0_11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3aad67ac20_0_2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g33aad67ac20_0_2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3dcb3fdd21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33dcb3fdd21_0_0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3aad67ac20_0_5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g33aad67ac20_0_54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3aad67ac20_0_76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46" name="Google Shape;146;g33aad67ac20_0_76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147" name="Google Shape;147;g33aad67ac20_0_76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g33aad67ac20_0_76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project includes data form Language Navigator surveys, semi-structured interviews, community health forums, and reviews of institutional policies around language services. </a:t>
            </a:r>
            <a:endParaRPr/>
          </a:p>
        </p:txBody>
      </p:sp>
      <p:sp>
        <p:nvSpPr>
          <p:cNvPr id="149" name="Google Shape;149;g33aad67ac20_0_76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50" name="Google Shape;150;g33aad67ac20_0_76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3aad67ac20_0_93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g33aad67ac20_0_93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3aad67ac20_0_11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g33aad67ac20_0_115:notes"/>
          <p:cNvSpPr/>
          <p:nvPr>
            <p:ph idx="2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3cb16da6d9_0_4:notes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03" name="Google Shape;203;g33cb16da6d9_0_4:notes"/>
          <p:cNvSpPr txBox="1"/>
          <p:nvPr>
            <p:ph idx="10" type="dt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204" name="Google Shape;204;g33cb16da6d9_0_4:notes"/>
          <p:cNvSpPr/>
          <p:nvPr>
            <p:ph idx="3" type="sldImg"/>
          </p:nvPr>
        </p:nvSpPr>
        <p:spPr>
          <a:xfrm>
            <a:off x="2857500" y="512763"/>
            <a:ext cx="34290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g33cb16da6d9_0_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project includes data form Language Navigator surveys, semi-structured interviews, community health forums, and reviews of institutional policies around language services. </a:t>
            </a:r>
            <a:endParaRPr/>
          </a:p>
        </p:txBody>
      </p:sp>
      <p:sp>
        <p:nvSpPr>
          <p:cNvPr id="206" name="Google Shape;206;g33cb16da6d9_0_4:notes"/>
          <p:cNvSpPr txBox="1"/>
          <p:nvPr>
            <p:ph idx="11" type="ftr"/>
          </p:nvPr>
        </p:nvSpPr>
        <p:spPr>
          <a:xfrm>
            <a:off x="0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207" name="Google Shape;207;g33cb16da6d9_0_4:notes"/>
          <p:cNvSpPr txBox="1"/>
          <p:nvPr>
            <p:ph idx="12" type="sldNum"/>
          </p:nvPr>
        </p:nvSpPr>
        <p:spPr>
          <a:xfrm>
            <a:off x="5180013" y="6502400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" name="Google Shape;57;p13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8" name="Google Shape;58;p13"/>
          <p:cNvSpPr txBox="1"/>
          <p:nvPr/>
        </p:nvSpPr>
        <p:spPr>
          <a:xfrm>
            <a:off x="1642485" y="1556701"/>
            <a:ext cx="63204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63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COMMUNITY REPORT BACK</a:t>
            </a:r>
            <a:endParaRPr sz="700"/>
          </a:p>
        </p:txBody>
      </p:sp>
      <p:sp>
        <p:nvSpPr>
          <p:cNvPr id="59" name="Google Shape;59;p13"/>
          <p:cNvSpPr txBox="1"/>
          <p:nvPr/>
        </p:nvSpPr>
        <p:spPr>
          <a:xfrm>
            <a:off x="5101842" y="3282314"/>
            <a:ext cx="2861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9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</a:t>
            </a:r>
            <a:endParaRPr sz="700"/>
          </a:p>
        </p:txBody>
      </p:sp>
      <p:sp>
        <p:nvSpPr>
          <p:cNvPr id="60" name="Google Shape;60;p13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1" name="Google Shape;61;p13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Google Shape;217;p22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218" name="Google Shape;218;p22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22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0" name="Google Shape;220;p22"/>
          <p:cNvSpPr txBox="1"/>
          <p:nvPr/>
        </p:nvSpPr>
        <p:spPr>
          <a:xfrm>
            <a:off x="2950656" y="1985963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WHAT’S NEXT?</a:t>
            </a:r>
            <a:endParaRPr sz="700"/>
          </a:p>
        </p:txBody>
      </p:sp>
      <p:sp>
        <p:nvSpPr>
          <p:cNvPr id="221" name="Google Shape;221;p22"/>
          <p:cNvSpPr txBox="1"/>
          <p:nvPr/>
        </p:nvSpPr>
        <p:spPr>
          <a:xfrm>
            <a:off x="3651254" y="3100388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222" name="Google Shape;222;p22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223" name="Google Shape;223;p22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24" name="Google Shape;224;p22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225" name="Google Shape;225;p22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226" name="Google Shape;226;p22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7" name="Google Shape;227;p22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8" name="Google Shape;228;p22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9" name="Google Shape;229;p22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0" name="Google Shape;230;p22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1" name="Google Shape;231;p22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2" name="Google Shape;232;p22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3" name="Google Shape;233;p22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4" name="Google Shape;234;p22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35" name="Google Shape;235;p22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3"/>
          <p:cNvSpPr/>
          <p:nvPr/>
        </p:nvSpPr>
        <p:spPr>
          <a:xfrm>
            <a:off x="-65425" y="374623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242" name="Google Shape;242;p23"/>
          <p:cNvCxnSpPr>
            <a:stCxn id="243" idx="6"/>
            <a:endCxn id="244" idx="2"/>
          </p:cNvCxnSpPr>
          <p:nvPr/>
        </p:nvCxnSpPr>
        <p:spPr>
          <a:xfrm>
            <a:off x="1387324" y="2348800"/>
            <a:ext cx="348900" cy="600"/>
          </a:xfrm>
          <a:prstGeom prst="bentConnector3">
            <a:avLst>
              <a:gd fmla="val 49995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5" name="Google Shape;245;p23"/>
          <p:cNvCxnSpPr>
            <a:stCxn id="246" idx="3"/>
            <a:endCxn id="247" idx="2"/>
          </p:cNvCxnSpPr>
          <p:nvPr/>
        </p:nvCxnSpPr>
        <p:spPr>
          <a:xfrm flipH="1" rot="10800000">
            <a:off x="4287400" y="1264588"/>
            <a:ext cx="565500" cy="1165800"/>
          </a:xfrm>
          <a:prstGeom prst="bentConnector3">
            <a:avLst>
              <a:gd fmla="val 49987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8" name="Google Shape;248;p23"/>
          <p:cNvCxnSpPr>
            <a:stCxn id="246" idx="3"/>
            <a:endCxn id="249" idx="2"/>
          </p:cNvCxnSpPr>
          <p:nvPr/>
        </p:nvCxnSpPr>
        <p:spPr>
          <a:xfrm>
            <a:off x="4287400" y="2430388"/>
            <a:ext cx="565500" cy="1514700"/>
          </a:xfrm>
          <a:prstGeom prst="bentConnector3">
            <a:avLst>
              <a:gd fmla="val 49987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50" name="Google Shape;250;p23"/>
          <p:cNvGrpSpPr/>
          <p:nvPr/>
        </p:nvGrpSpPr>
        <p:grpSpPr>
          <a:xfrm>
            <a:off x="4852750" y="580825"/>
            <a:ext cx="4051500" cy="1367400"/>
            <a:chOff x="5592550" y="494850"/>
            <a:chExt cx="4051500" cy="1367400"/>
          </a:xfrm>
        </p:grpSpPr>
        <p:sp>
          <p:nvSpPr>
            <p:cNvPr id="251" name="Google Shape;251;p23"/>
            <p:cNvSpPr/>
            <p:nvPr/>
          </p:nvSpPr>
          <p:spPr>
            <a:xfrm>
              <a:off x="5831950" y="494850"/>
              <a:ext cx="3812100" cy="13674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300">
                  <a:solidFill>
                    <a:srgbClr val="9900FF"/>
                  </a:solidFill>
                  <a:highlight>
                    <a:srgbClr val="F8F9FA"/>
                  </a:highlight>
                  <a:latin typeface="Roboto"/>
                  <a:ea typeface="Roboto"/>
                  <a:cs typeface="Roboto"/>
                  <a:sym typeface="Roboto"/>
                </a:rPr>
                <a:t>-သွားနှင့်ခံတွင်းကျန်းမာရေးစောင့်ရှောက်မှု</a:t>
              </a:r>
              <a:endParaRPr b="1" sz="1300">
                <a:solidFill>
                  <a:srgbClr val="9900F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rgbClr val="1F1F1F"/>
                  </a:solidFill>
                  <a:highlight>
                    <a:srgbClr val="F8F9FA"/>
                  </a:highlight>
                  <a:latin typeface="Roboto"/>
                  <a:ea typeface="Roboto"/>
                  <a:cs typeface="Roboto"/>
                  <a:sym typeface="Roboto"/>
                </a:rPr>
                <a:t>RCP သည် လစဉ် သွားကုသမှုရရှိရန် UNC Smile နှင့် ပူးပေါင်းဖွင့်လှစ်ထားပါသည်။</a:t>
              </a:r>
              <a:endParaRPr sz="1300">
                <a:solidFill>
                  <a:srgbClr val="1F1F1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rgbClr val="1F1F1F"/>
                  </a:solidFill>
                  <a:highlight>
                    <a:srgbClr val="F8F9FA"/>
                  </a:highlight>
                  <a:latin typeface="Roboto"/>
                  <a:ea typeface="Roboto"/>
                  <a:cs typeface="Roboto"/>
                  <a:sym typeface="Roboto"/>
                </a:rPr>
                <a:t>သွားနှင့်ခံတွင်းကျန်းမာရေးစောင့်ရှောက်မှုပေးရန်အတွက် Wake Smiles နှင့် အလုပ်လုပ်ခြင်း။ </a:t>
              </a:r>
              <a:endParaRPr sz="1300">
                <a:solidFill>
                  <a:srgbClr val="1F1F1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rgbClr val="1F1F1F"/>
                  </a:solidFill>
                  <a:highlight>
                    <a:srgbClr val="F8F9FA"/>
                  </a:highlight>
                  <a:latin typeface="Roboto"/>
                  <a:ea typeface="Roboto"/>
                  <a:cs typeface="Roboto"/>
                  <a:sym typeface="Roboto"/>
                </a:rPr>
                <a:t>ဘာသာစကား navigators မှတဆင့်ပံ့ပိုးမှုရရှိနိုင်ခြင်း။၂</a:t>
              </a:r>
              <a:endParaRPr sz="13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47" name="Google Shape;247;p23"/>
            <p:cNvSpPr/>
            <p:nvPr/>
          </p:nvSpPr>
          <p:spPr>
            <a:xfrm>
              <a:off x="5592550" y="1091550"/>
              <a:ext cx="174000" cy="174000"/>
            </a:xfrm>
            <a:prstGeom prst="ellipse">
              <a:avLst/>
            </a:prstGeom>
            <a:solidFill>
              <a:srgbClr val="249C9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/>
            </a:p>
          </p:txBody>
        </p:sp>
      </p:grpSp>
      <p:grpSp>
        <p:nvGrpSpPr>
          <p:cNvPr id="252" name="Google Shape;252;p23"/>
          <p:cNvGrpSpPr/>
          <p:nvPr/>
        </p:nvGrpSpPr>
        <p:grpSpPr>
          <a:xfrm>
            <a:off x="1736188" y="1448338"/>
            <a:ext cx="2551213" cy="1964100"/>
            <a:chOff x="2639088" y="586300"/>
            <a:chExt cx="2551213" cy="1964100"/>
          </a:xfrm>
        </p:grpSpPr>
        <p:sp>
          <p:nvSpPr>
            <p:cNvPr id="246" name="Google Shape;246;p23"/>
            <p:cNvSpPr/>
            <p:nvPr/>
          </p:nvSpPr>
          <p:spPr>
            <a:xfrm>
              <a:off x="2889300" y="586300"/>
              <a:ext cx="2301000" cy="19641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300">
                  <a:solidFill>
                    <a:srgbClr val="9900FF"/>
                  </a:solidFill>
                  <a:highlight>
                    <a:srgbClr val="F8F9FA"/>
                  </a:highlight>
                  <a:latin typeface="Roboto"/>
                  <a:ea typeface="Roboto"/>
                  <a:cs typeface="Roboto"/>
                  <a:sym typeface="Roboto"/>
                </a:rPr>
                <a:t>စနစ်များ ကျယ်ပြန့်ခြင်း</a:t>
              </a:r>
              <a:endParaRPr b="1" sz="1300">
                <a:solidFill>
                  <a:srgbClr val="9900F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rgbClr val="1F1F1F"/>
                  </a:solidFill>
                  <a:highlight>
                    <a:srgbClr val="F8F9FA"/>
                  </a:highlight>
                  <a:latin typeface="Roboto"/>
                  <a:ea typeface="Roboto"/>
                  <a:cs typeface="Roboto"/>
                  <a:sym typeface="Roboto"/>
                </a:rPr>
                <a:t>နိုင်ငံတစ်ဝန်း ဘာသာစကား တရားမျှတမှုဆိုင်ရာ စည်းရုံးလှုံ့ဆော်ရေးတွင် လုပ်ဆောင်နေသည်။</a:t>
              </a:r>
              <a:endParaRPr sz="1300">
                <a:solidFill>
                  <a:srgbClr val="1F1F1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rgbClr val="1F1F1F"/>
                  </a:solidFill>
                  <a:highlight>
                    <a:srgbClr val="F8F9FA"/>
                  </a:highlight>
                  <a:latin typeface="Roboto"/>
                  <a:ea typeface="Roboto"/>
                  <a:cs typeface="Roboto"/>
                  <a:sym typeface="Roboto"/>
                </a:rPr>
                <a:t>သွားနှင့်ခံတွင်းကျန်းမာရေး စောင့်ရှောက်မှုများကိုတိုးမြှင့်ရရှိရေး ဆောင်ရွက်လျှက်ရှိပါသည်။</a:t>
              </a:r>
              <a:endParaRPr sz="13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44" name="Google Shape;244;p23"/>
            <p:cNvSpPr/>
            <p:nvPr/>
          </p:nvSpPr>
          <p:spPr>
            <a:xfrm>
              <a:off x="2639088" y="1399900"/>
              <a:ext cx="174000" cy="174000"/>
            </a:xfrm>
            <a:prstGeom prst="ellipse">
              <a:avLst/>
            </a:prstGeom>
            <a:solidFill>
              <a:srgbClr val="1D7E7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/>
            </a:p>
          </p:txBody>
        </p:sp>
      </p:grpSp>
      <p:grpSp>
        <p:nvGrpSpPr>
          <p:cNvPr id="253" name="Google Shape;253;p23"/>
          <p:cNvGrpSpPr/>
          <p:nvPr/>
        </p:nvGrpSpPr>
        <p:grpSpPr>
          <a:xfrm>
            <a:off x="39188" y="2189200"/>
            <a:ext cx="1348136" cy="319200"/>
            <a:chOff x="1382289" y="2412150"/>
            <a:chExt cx="1348136" cy="319200"/>
          </a:xfrm>
        </p:grpSpPr>
        <p:sp>
          <p:nvSpPr>
            <p:cNvPr id="254" name="Google Shape;254;p23"/>
            <p:cNvSpPr/>
            <p:nvPr/>
          </p:nvSpPr>
          <p:spPr>
            <a:xfrm>
              <a:off x="1382289" y="2412150"/>
              <a:ext cx="1233000" cy="3192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500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MAKING LANGUAGE ACCESS</a:t>
              </a:r>
              <a:endParaRPr b="1" sz="15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500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THE NORM ACROSS</a:t>
              </a:r>
              <a:endParaRPr b="1" sz="15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ALL HEALTH SYSTEMS</a:t>
              </a:r>
              <a:endParaRPr b="1" sz="15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43" name="Google Shape;243;p23"/>
            <p:cNvSpPr/>
            <p:nvPr/>
          </p:nvSpPr>
          <p:spPr>
            <a:xfrm>
              <a:off x="2556425" y="2484750"/>
              <a:ext cx="174000" cy="174000"/>
            </a:xfrm>
            <a:prstGeom prst="ellipse">
              <a:avLst/>
            </a:prstGeom>
            <a:solidFill>
              <a:srgbClr val="155B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55" name="Google Shape;255;p23"/>
          <p:cNvGrpSpPr/>
          <p:nvPr/>
        </p:nvGrpSpPr>
        <p:grpSpPr>
          <a:xfrm>
            <a:off x="4852750" y="2986775"/>
            <a:ext cx="4051500" cy="1964100"/>
            <a:chOff x="5592550" y="1119950"/>
            <a:chExt cx="4051500" cy="1964100"/>
          </a:xfrm>
        </p:grpSpPr>
        <p:sp>
          <p:nvSpPr>
            <p:cNvPr id="256" name="Google Shape;256;p23"/>
            <p:cNvSpPr/>
            <p:nvPr/>
          </p:nvSpPr>
          <p:spPr>
            <a:xfrm>
              <a:off x="5766550" y="1119950"/>
              <a:ext cx="3877500" cy="19641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300">
                  <a:solidFill>
                    <a:srgbClr val="9900FF"/>
                  </a:solidFill>
                  <a:highlight>
                    <a:srgbClr val="F8F9FA"/>
                  </a:highlight>
                  <a:latin typeface="Roboto"/>
                  <a:ea typeface="Roboto"/>
                  <a:cs typeface="Roboto"/>
                  <a:sym typeface="Roboto"/>
                </a:rPr>
                <a:t>ပြည်နယ်အနှံ့ </a:t>
              </a:r>
              <a:endParaRPr b="1" sz="1300">
                <a:solidFill>
                  <a:srgbClr val="9900F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rgbClr val="1F1F1F"/>
                  </a:solidFill>
                  <a:highlight>
                    <a:srgbClr val="F8F9FA"/>
                  </a:highlight>
                  <a:latin typeface="Roboto"/>
                  <a:ea typeface="Roboto"/>
                  <a:cs typeface="Roboto"/>
                  <a:sym typeface="Roboto"/>
                </a:rPr>
                <a:t>medicaid ချဲ့ထွင်မှု ကိုု လုပ်ဆောင်နေသည် ကို နားလည်ရန် Kate B. Reynolds နှင့် အလုပ်လုပ်ခြင်း။ </a:t>
              </a:r>
              <a:endParaRPr sz="1300">
                <a:solidFill>
                  <a:srgbClr val="1F1F1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300">
                  <a:solidFill>
                    <a:srgbClr val="1F1F1F"/>
                  </a:solidFill>
                  <a:highlight>
                    <a:srgbClr val="F8F9FA"/>
                  </a:highlight>
                  <a:latin typeface="Roboto"/>
                  <a:ea typeface="Roboto"/>
                  <a:cs typeface="Roboto"/>
                  <a:sym typeface="Roboto"/>
                </a:rPr>
                <a:t>ပြည်နယ်ဥပဒေပြုလွှတ်တော်တွင် မည်သူက ဘာသာစကားတရားမျှတမှုကို အထောက်အကူပြုမည်ကို ဖော်ထုတ်ရန် လုပ်ဆောင်နေပါသည်။</a:t>
              </a:r>
              <a:endParaRPr sz="13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49" name="Google Shape;249;p23"/>
            <p:cNvSpPr/>
            <p:nvPr/>
          </p:nvSpPr>
          <p:spPr>
            <a:xfrm>
              <a:off x="5592550" y="1991250"/>
              <a:ext cx="174000" cy="174000"/>
            </a:xfrm>
            <a:prstGeom prst="ellipse">
              <a:avLst/>
            </a:prstGeom>
            <a:solidFill>
              <a:srgbClr val="249C9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4"/>
          <p:cNvSpPr/>
          <p:nvPr/>
        </p:nvSpPr>
        <p:spPr>
          <a:xfrm>
            <a:off x="-65425" y="374623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263" name="Google Shape;263;p24"/>
          <p:cNvCxnSpPr>
            <a:stCxn id="264" idx="6"/>
            <a:endCxn id="265" idx="2"/>
          </p:cNvCxnSpPr>
          <p:nvPr/>
        </p:nvCxnSpPr>
        <p:spPr>
          <a:xfrm>
            <a:off x="1387324" y="2348800"/>
            <a:ext cx="348900" cy="600"/>
          </a:xfrm>
          <a:prstGeom prst="bentConnector3">
            <a:avLst>
              <a:gd fmla="val 49995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6" name="Google Shape;266;p24"/>
          <p:cNvCxnSpPr>
            <a:stCxn id="267" idx="3"/>
            <a:endCxn id="268" idx="2"/>
          </p:cNvCxnSpPr>
          <p:nvPr/>
        </p:nvCxnSpPr>
        <p:spPr>
          <a:xfrm flipH="1" rot="10800000">
            <a:off x="4037800" y="1569400"/>
            <a:ext cx="815100" cy="861000"/>
          </a:xfrm>
          <a:prstGeom prst="bentConnector3">
            <a:avLst>
              <a:gd fmla="val 49991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9" name="Google Shape;269;p24"/>
          <p:cNvCxnSpPr>
            <a:stCxn id="267" idx="3"/>
            <a:endCxn id="270" idx="2"/>
          </p:cNvCxnSpPr>
          <p:nvPr/>
        </p:nvCxnSpPr>
        <p:spPr>
          <a:xfrm>
            <a:off x="4037800" y="2430400"/>
            <a:ext cx="815100" cy="1514700"/>
          </a:xfrm>
          <a:prstGeom prst="bentConnector3">
            <a:avLst>
              <a:gd fmla="val 49991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71" name="Google Shape;271;p24"/>
          <p:cNvGrpSpPr/>
          <p:nvPr/>
        </p:nvGrpSpPr>
        <p:grpSpPr>
          <a:xfrm>
            <a:off x="4852750" y="885625"/>
            <a:ext cx="4051500" cy="1367400"/>
            <a:chOff x="5592550" y="494850"/>
            <a:chExt cx="4051500" cy="1367400"/>
          </a:xfrm>
        </p:grpSpPr>
        <p:sp>
          <p:nvSpPr>
            <p:cNvPr id="272" name="Google Shape;272;p24"/>
            <p:cNvSpPr/>
            <p:nvPr/>
          </p:nvSpPr>
          <p:spPr>
            <a:xfrm>
              <a:off x="5831950" y="494850"/>
              <a:ext cx="3812100" cy="13674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>
                  <a:solidFill>
                    <a:srgbClr val="6FA8DC"/>
                  </a:solidFill>
                  <a:highlight>
                    <a:srgbClr val="F8F9FA"/>
                  </a:highlight>
                </a:rPr>
                <a:t>ပြုစုဆောက်‌ရှောက်သူများ</a:t>
              </a:r>
              <a:endParaRPr b="1">
                <a:solidFill>
                  <a:srgbClr val="6FA8DC"/>
                </a:solidFill>
                <a:highlight>
                  <a:srgbClr val="F8F9FA"/>
                </a:highlight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rgbClr val="1F1F1F"/>
                  </a:solidFill>
                  <a:highlight>
                    <a:srgbClr val="F8F9FA"/>
                  </a:highlight>
                </a:rPr>
                <a:t>ဘာသာစကားအသုံးပြုခွင့် ဝန်ဆောင်မှုများ တိုးတက်ကောင်းမွန်လာစေရန် တစ်ဦးချင်း ပြုစုဆောက်ရှောက်သူများနှင့် ဆေးခန်းများတွင်လက်တွဲဆောင်ရွက်ခြင်းများ</a:t>
              </a:r>
              <a:endParaRPr>
                <a:solidFill>
                  <a:srgbClr val="1F1F1F"/>
                </a:solidFill>
                <a:highlight>
                  <a:srgbClr val="F8F9FA"/>
                </a:highlight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1F1F1F"/>
                  </a:solidFill>
                  <a:highlight>
                    <a:srgbClr val="F8F9FA"/>
                  </a:highlight>
                </a:rPr>
                <a:t>check-in kiosks များတိုးတက်ကောင်းမွန်စေရန် မိသားစုဆေးပညာအသုံးပြုသူများကိုဘာသာစကားတရားမျှတမှုဆိုင်ရာ လေ့ကျင့်ပေးရန် စီစဉ်ခြင်း။ နေထိုင်သူများအား ရပ်ရွာအကြံပြုချက်များ Family Medicineများနှင့်အလုပ်လုပ်ခြင်း။</a:t>
              </a:r>
              <a:endParaRPr b="1">
                <a:solidFill>
                  <a:srgbClr val="9900F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68" name="Google Shape;268;p24"/>
            <p:cNvSpPr/>
            <p:nvPr/>
          </p:nvSpPr>
          <p:spPr>
            <a:xfrm>
              <a:off x="5592550" y="1091550"/>
              <a:ext cx="174000" cy="174000"/>
            </a:xfrm>
            <a:prstGeom prst="ellipse">
              <a:avLst/>
            </a:prstGeom>
            <a:solidFill>
              <a:srgbClr val="249C9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73" name="Google Shape;273;p24"/>
          <p:cNvGrpSpPr/>
          <p:nvPr/>
        </p:nvGrpSpPr>
        <p:grpSpPr>
          <a:xfrm>
            <a:off x="1736188" y="1448350"/>
            <a:ext cx="2301613" cy="1964100"/>
            <a:chOff x="2639088" y="586313"/>
            <a:chExt cx="2301613" cy="1964100"/>
          </a:xfrm>
        </p:grpSpPr>
        <p:sp>
          <p:nvSpPr>
            <p:cNvPr id="267" name="Google Shape;267;p24"/>
            <p:cNvSpPr/>
            <p:nvPr/>
          </p:nvSpPr>
          <p:spPr>
            <a:xfrm>
              <a:off x="2889300" y="586313"/>
              <a:ext cx="2051400" cy="19641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>
                  <a:solidFill>
                    <a:srgbClr val="6FA8DC"/>
                  </a:solidFill>
                  <a:highlight>
                    <a:srgbClr val="F8F9FA"/>
                  </a:highlight>
                </a:rPr>
                <a:t>UNC ကျန်းမာရေးစနစ်</a:t>
              </a:r>
              <a:endParaRPr b="1">
                <a:solidFill>
                  <a:srgbClr val="6FA8DC"/>
                </a:solidFill>
                <a:highlight>
                  <a:srgbClr val="F8F9FA"/>
                </a:highlight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rgbClr val="1F1F1F"/>
                  </a:solidFill>
                  <a:highlight>
                    <a:srgbClr val="F8F9FA"/>
                  </a:highlight>
                </a:rPr>
                <a:t>မိသားစုဆေး၀ါးများရရှိရာတွင်ဘာသာပြန်ဆိုမှုဖြင့်အလုပ်လုပ်ခြင်း။ </a:t>
              </a:r>
              <a:endParaRPr>
                <a:solidFill>
                  <a:srgbClr val="1F1F1F"/>
                </a:solidFill>
                <a:highlight>
                  <a:srgbClr val="F8F9FA"/>
                </a:highlight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1F1F1F"/>
                  </a:solidFill>
                  <a:highlight>
                    <a:srgbClr val="F8F9FA"/>
                  </a:highlight>
                </a:rPr>
                <a:t>UNC ကျောင်းသားများမှ ဘာသာစကားဝင်ရောက်မှုကို စနှစ်ကိုမြှင့်တင်ပေးခဲ့ခြင်း။</a:t>
              </a:r>
              <a:endParaRPr b="1">
                <a:solidFill>
                  <a:srgbClr val="9900F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65" name="Google Shape;265;p24"/>
            <p:cNvSpPr/>
            <p:nvPr/>
          </p:nvSpPr>
          <p:spPr>
            <a:xfrm>
              <a:off x="2639088" y="1399900"/>
              <a:ext cx="174000" cy="174000"/>
            </a:xfrm>
            <a:prstGeom prst="ellipse">
              <a:avLst/>
            </a:prstGeom>
            <a:solidFill>
              <a:srgbClr val="1D7E7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74" name="Google Shape;274;p24"/>
          <p:cNvGrpSpPr/>
          <p:nvPr/>
        </p:nvGrpSpPr>
        <p:grpSpPr>
          <a:xfrm>
            <a:off x="39188" y="2189200"/>
            <a:ext cx="1348136" cy="319200"/>
            <a:chOff x="1382289" y="2412150"/>
            <a:chExt cx="1348136" cy="319200"/>
          </a:xfrm>
        </p:grpSpPr>
        <p:sp>
          <p:nvSpPr>
            <p:cNvPr id="275" name="Google Shape;275;p24"/>
            <p:cNvSpPr/>
            <p:nvPr/>
          </p:nvSpPr>
          <p:spPr>
            <a:xfrm>
              <a:off x="1382289" y="2412150"/>
              <a:ext cx="1233000" cy="3192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MAKING LANGUAGE ACCESS</a:t>
              </a:r>
              <a:endParaRPr b="1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THE NORM ACROSS</a:t>
              </a:r>
              <a:endParaRPr b="1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ALL HEALTH SYSTEMS</a:t>
              </a:r>
              <a:endParaRPr b="1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64" name="Google Shape;264;p24"/>
            <p:cNvSpPr/>
            <p:nvPr/>
          </p:nvSpPr>
          <p:spPr>
            <a:xfrm>
              <a:off x="2556425" y="2484750"/>
              <a:ext cx="174000" cy="174000"/>
            </a:xfrm>
            <a:prstGeom prst="ellipse">
              <a:avLst/>
            </a:prstGeom>
            <a:solidFill>
              <a:srgbClr val="155B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76" name="Google Shape;276;p24"/>
          <p:cNvGrpSpPr/>
          <p:nvPr/>
        </p:nvGrpSpPr>
        <p:grpSpPr>
          <a:xfrm>
            <a:off x="4852750" y="2986775"/>
            <a:ext cx="4051500" cy="1964100"/>
            <a:chOff x="5592550" y="1119950"/>
            <a:chExt cx="4051500" cy="1964100"/>
          </a:xfrm>
        </p:grpSpPr>
        <p:sp>
          <p:nvSpPr>
            <p:cNvPr id="277" name="Google Shape;277;p24"/>
            <p:cNvSpPr/>
            <p:nvPr/>
          </p:nvSpPr>
          <p:spPr>
            <a:xfrm>
              <a:off x="5766550" y="1119950"/>
              <a:ext cx="3877500" cy="19641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>
                  <a:solidFill>
                    <a:srgbClr val="6FA8DC"/>
                  </a:solidFill>
                  <a:highlight>
                    <a:srgbClr val="F8F9FA"/>
                  </a:highlight>
                </a:rPr>
                <a:t>စနစ်-ကျယ်ပြန့်</a:t>
              </a:r>
              <a:endParaRPr b="1">
                <a:solidFill>
                  <a:srgbClr val="6FA8DC"/>
                </a:solidFill>
                <a:highlight>
                  <a:srgbClr val="F8F9FA"/>
                </a:highlight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rgbClr val="1F1F1F"/>
                  </a:solidFill>
                  <a:highlight>
                    <a:srgbClr val="F8F9FA"/>
                  </a:highlight>
                </a:rPr>
                <a:t> ပြည်သူ့မူဝါဒကျောင်းသားများနှင့် လက်တွဲဆောင်ရွက်ခြင်းဖြစ်</a:t>
              </a:r>
              <a:endParaRPr>
                <a:solidFill>
                  <a:srgbClr val="1F1F1F"/>
                </a:solidFill>
                <a:highlight>
                  <a:srgbClr val="F8F9FA"/>
                </a:highlight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rgbClr val="1F1F1F"/>
                  </a:solidFill>
                  <a:highlight>
                    <a:srgbClr val="F8F9FA"/>
                  </a:highlight>
                </a:rPr>
                <a:t>မည်သူက ထိန်းချုပ်ထားသည်ကို ဖော်ထုတ်ခြင်း၊၊</a:t>
              </a:r>
              <a:endParaRPr>
                <a:solidFill>
                  <a:srgbClr val="1F1F1F"/>
                </a:solidFill>
                <a:highlight>
                  <a:srgbClr val="F8F9FA"/>
                </a:highlight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1F1F1F"/>
                  </a:solidFill>
                  <a:highlight>
                    <a:srgbClr val="F8F9FA"/>
                  </a:highlight>
                </a:rPr>
                <a:t>ဘာသာပြန်ဆိုခြင်းဆိုင်ရာ မူဝါဒကို ဖော်ထုတ်ပြောင်းလဲရန် လုပ်ဆောင်နေပါသည်။</a:t>
              </a:r>
              <a:endParaRPr b="1">
                <a:solidFill>
                  <a:srgbClr val="9900F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70" name="Google Shape;270;p24"/>
            <p:cNvSpPr/>
            <p:nvPr/>
          </p:nvSpPr>
          <p:spPr>
            <a:xfrm>
              <a:off x="5592550" y="1991250"/>
              <a:ext cx="174000" cy="174000"/>
            </a:xfrm>
            <a:prstGeom prst="ellipse">
              <a:avLst/>
            </a:prstGeom>
            <a:solidFill>
              <a:srgbClr val="249C9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5"/>
          <p:cNvSpPr/>
          <p:nvPr/>
        </p:nvSpPr>
        <p:spPr>
          <a:xfrm>
            <a:off x="-65425" y="374623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284" name="Google Shape;284;p25"/>
          <p:cNvCxnSpPr>
            <a:stCxn id="285" idx="6"/>
            <a:endCxn id="286" idx="2"/>
          </p:cNvCxnSpPr>
          <p:nvPr/>
        </p:nvCxnSpPr>
        <p:spPr>
          <a:xfrm>
            <a:off x="1387324" y="2348800"/>
            <a:ext cx="348900" cy="600"/>
          </a:xfrm>
          <a:prstGeom prst="bentConnector3">
            <a:avLst>
              <a:gd fmla="val 49995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7" name="Google Shape;287;p25"/>
          <p:cNvCxnSpPr>
            <a:stCxn id="288" idx="3"/>
            <a:endCxn id="289" idx="2"/>
          </p:cNvCxnSpPr>
          <p:nvPr/>
        </p:nvCxnSpPr>
        <p:spPr>
          <a:xfrm flipH="1" rot="10800000">
            <a:off x="4287400" y="1340788"/>
            <a:ext cx="565500" cy="1089600"/>
          </a:xfrm>
          <a:prstGeom prst="bentConnector3">
            <a:avLst>
              <a:gd fmla="val 49987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0" name="Google Shape;290;p25"/>
          <p:cNvCxnSpPr>
            <a:stCxn id="288" idx="3"/>
            <a:endCxn id="291" idx="2"/>
          </p:cNvCxnSpPr>
          <p:nvPr/>
        </p:nvCxnSpPr>
        <p:spPr>
          <a:xfrm>
            <a:off x="4287400" y="2430388"/>
            <a:ext cx="565500" cy="1362300"/>
          </a:xfrm>
          <a:prstGeom prst="bentConnector3">
            <a:avLst>
              <a:gd fmla="val 49987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92" name="Google Shape;292;p25"/>
          <p:cNvGrpSpPr/>
          <p:nvPr/>
        </p:nvGrpSpPr>
        <p:grpSpPr>
          <a:xfrm>
            <a:off x="4852750" y="657025"/>
            <a:ext cx="4051500" cy="1367400"/>
            <a:chOff x="5592550" y="494850"/>
            <a:chExt cx="4051500" cy="1367400"/>
          </a:xfrm>
        </p:grpSpPr>
        <p:sp>
          <p:nvSpPr>
            <p:cNvPr id="293" name="Google Shape;293;p25"/>
            <p:cNvSpPr/>
            <p:nvPr/>
          </p:nvSpPr>
          <p:spPr>
            <a:xfrm>
              <a:off x="5831950" y="494850"/>
              <a:ext cx="3812100" cy="13674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>
                  <a:solidFill>
                    <a:srgbClr val="0000FF"/>
                  </a:solidFill>
                  <a:highlight>
                    <a:srgbClr val="F8F9FA"/>
                  </a:highlight>
                </a:rPr>
                <a:t>ပြုစုဆောက်‌ရှောက်</a:t>
              </a:r>
              <a:r>
                <a:rPr b="1" lang="en">
                  <a:solidFill>
                    <a:srgbClr val="0000FF"/>
                  </a:solidFill>
                </a:rPr>
                <a:t>ပံ့ပိုးပေးသူများ</a:t>
              </a:r>
              <a:endParaRPr b="1">
                <a:solidFill>
                  <a:srgbClr val="0000FF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</a:rPr>
                <a:t> တစ်ဦးချင်း ပံ့ပိုးပေးသော ဌာနများနှင့် လက်တွဲဆောင်ရွက်ခြင်း၊ 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</a:rPr>
                <a:t>ဘာသာစကား ဝန်ဆောင်မှုများ တိုးတက်စေရန် ဆေးခန်းများ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</a:rPr>
                <a:t>အရေးပေါ်ဆေးပညာဌာနမှ ဘာသာစကားတရားမျှတမှုဆိုင်ရာရပ်ရွာအကြံပြုချက်များဖြစ်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</a:rPr>
                <a:t> သင်တန်းများ ပေးခြင်း။</a:t>
              </a:r>
              <a:endParaRPr b="1" sz="1300">
                <a:solidFill>
                  <a:srgbClr val="9900F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9" name="Google Shape;289;p25"/>
            <p:cNvSpPr/>
            <p:nvPr/>
          </p:nvSpPr>
          <p:spPr>
            <a:xfrm>
              <a:off x="5592550" y="1091550"/>
              <a:ext cx="174000" cy="174000"/>
            </a:xfrm>
            <a:prstGeom prst="ellipse">
              <a:avLst/>
            </a:prstGeom>
            <a:solidFill>
              <a:srgbClr val="249C9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/>
            </a:p>
          </p:txBody>
        </p:sp>
      </p:grpSp>
      <p:grpSp>
        <p:nvGrpSpPr>
          <p:cNvPr id="294" name="Google Shape;294;p25"/>
          <p:cNvGrpSpPr/>
          <p:nvPr/>
        </p:nvGrpSpPr>
        <p:grpSpPr>
          <a:xfrm>
            <a:off x="1736188" y="1448338"/>
            <a:ext cx="2551213" cy="1964100"/>
            <a:chOff x="2639088" y="586300"/>
            <a:chExt cx="2551213" cy="1964100"/>
          </a:xfrm>
        </p:grpSpPr>
        <p:sp>
          <p:nvSpPr>
            <p:cNvPr id="288" name="Google Shape;288;p25"/>
            <p:cNvSpPr/>
            <p:nvPr/>
          </p:nvSpPr>
          <p:spPr>
            <a:xfrm>
              <a:off x="2889300" y="586300"/>
              <a:ext cx="2301000" cy="19641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>
                  <a:solidFill>
                    <a:srgbClr val="0000FF"/>
                  </a:solidFill>
                  <a:highlight>
                    <a:srgbClr val="F8F9FA"/>
                  </a:highlight>
                </a:rPr>
                <a:t>Duke ကျန်းမာရေးစနစ်</a:t>
              </a:r>
              <a:endParaRPr b="1">
                <a:solidFill>
                  <a:srgbClr val="0000FF"/>
                </a:solidFill>
                <a:highlight>
                  <a:srgbClr val="F8F9FA"/>
                </a:highlight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1F1F1F"/>
                  </a:solidFill>
                  <a:highlight>
                    <a:srgbClr val="F8F9FA"/>
                  </a:highlight>
                </a:rPr>
                <a:t>လက်တွဲဆောင်ရွက်ခြင်း၊အရေးပေါ်ဆေ၀ါးများစနများကိုသုတေသနလုပ်ခဲ့ရာတွင် ဘာသာစကားဝင်ရောက်မှုကို ပိုမိုကောင်းမွန်စေခြင်း။</a:t>
              </a:r>
              <a:endParaRPr b="1" sz="1300">
                <a:solidFill>
                  <a:srgbClr val="9900F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6" name="Google Shape;286;p25"/>
            <p:cNvSpPr/>
            <p:nvPr/>
          </p:nvSpPr>
          <p:spPr>
            <a:xfrm>
              <a:off x="2639088" y="1399900"/>
              <a:ext cx="174000" cy="174000"/>
            </a:xfrm>
            <a:prstGeom prst="ellipse">
              <a:avLst/>
            </a:prstGeom>
            <a:solidFill>
              <a:srgbClr val="1D7E7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/>
            </a:p>
          </p:txBody>
        </p:sp>
      </p:grpSp>
      <p:grpSp>
        <p:nvGrpSpPr>
          <p:cNvPr id="295" name="Google Shape;295;p25"/>
          <p:cNvGrpSpPr/>
          <p:nvPr/>
        </p:nvGrpSpPr>
        <p:grpSpPr>
          <a:xfrm>
            <a:off x="39188" y="2189200"/>
            <a:ext cx="1348136" cy="319200"/>
            <a:chOff x="1382289" y="2412150"/>
            <a:chExt cx="1348136" cy="319200"/>
          </a:xfrm>
        </p:grpSpPr>
        <p:sp>
          <p:nvSpPr>
            <p:cNvPr id="296" name="Google Shape;296;p25"/>
            <p:cNvSpPr/>
            <p:nvPr/>
          </p:nvSpPr>
          <p:spPr>
            <a:xfrm>
              <a:off x="1382289" y="2412150"/>
              <a:ext cx="1233000" cy="3192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MAKING LANGUAGE ACCESS</a:t>
              </a:r>
              <a:endParaRPr b="1" sz="15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THE NORM ACROSS</a:t>
              </a:r>
              <a:endParaRPr b="1" sz="15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solidFill>
                    <a:srgbClr val="1B786F"/>
                  </a:solidFill>
                  <a:latin typeface="Roboto"/>
                  <a:ea typeface="Roboto"/>
                  <a:cs typeface="Roboto"/>
                  <a:sym typeface="Roboto"/>
                </a:rPr>
                <a:t>ALL HEALTH SYSTEMS</a:t>
              </a:r>
              <a:endParaRPr b="1" sz="15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85" name="Google Shape;285;p25"/>
            <p:cNvSpPr/>
            <p:nvPr/>
          </p:nvSpPr>
          <p:spPr>
            <a:xfrm>
              <a:off x="2556425" y="2484750"/>
              <a:ext cx="174000" cy="174000"/>
            </a:xfrm>
            <a:prstGeom prst="ellipse">
              <a:avLst/>
            </a:prstGeom>
            <a:solidFill>
              <a:srgbClr val="155B5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97" name="Google Shape;297;p25"/>
          <p:cNvGrpSpPr/>
          <p:nvPr/>
        </p:nvGrpSpPr>
        <p:grpSpPr>
          <a:xfrm>
            <a:off x="4852750" y="2834375"/>
            <a:ext cx="4051500" cy="1964100"/>
            <a:chOff x="5592550" y="1119950"/>
            <a:chExt cx="4051500" cy="1964100"/>
          </a:xfrm>
        </p:grpSpPr>
        <p:sp>
          <p:nvSpPr>
            <p:cNvPr id="298" name="Google Shape;298;p25"/>
            <p:cNvSpPr/>
            <p:nvPr/>
          </p:nvSpPr>
          <p:spPr>
            <a:xfrm>
              <a:off x="5766550" y="1119950"/>
              <a:ext cx="3877500" cy="19641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>
                  <a:solidFill>
                    <a:srgbClr val="0000FF"/>
                  </a:solidFill>
                </a:rPr>
                <a:t>စနစ်-ကျယ်ပြန့်</a:t>
              </a:r>
              <a:endParaRPr b="1">
                <a:solidFill>
                  <a:srgbClr val="0000FF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</a:rPr>
                <a:t>မူဝါဒဆိုင်ရာ ပြဿနာများနှင့် ဘာသာစကားတရားမျှတမှုအပေါ် အကောင်အထည်ဖော်မှုဆိုင်ရာ သုတေသနပြုခြင်း။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</a:rPr>
                <a:t>ပြုစုစောင့်ရှောက်မှု အရည်အသွေး မြှင့်တင်ရန်နှင့် အစည်းအဝေးရယူရန် တာဝန်ခံကိုရပ်ရွာ အကြံပြုချက်များကို ယူဆောင်ဖော်ထုတ်ခဲ့သည်။ </a:t>
              </a:r>
              <a:endParaRPr b="1" sz="1300">
                <a:solidFill>
                  <a:srgbClr val="9900F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91" name="Google Shape;291;p25"/>
            <p:cNvSpPr/>
            <p:nvPr/>
          </p:nvSpPr>
          <p:spPr>
            <a:xfrm>
              <a:off x="5592550" y="1991250"/>
              <a:ext cx="174000" cy="174000"/>
            </a:xfrm>
            <a:prstGeom prst="ellipse">
              <a:avLst/>
            </a:prstGeom>
            <a:solidFill>
              <a:srgbClr val="249C9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oogle Shape;303;p26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304" name="Google Shape;304;p26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5" name="Google Shape;305;p26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6" name="Google Shape;306;p26"/>
          <p:cNvSpPr/>
          <p:nvPr/>
        </p:nvSpPr>
        <p:spPr>
          <a:xfrm>
            <a:off x="990600" y="-47012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7" name="Google Shape;307;p26"/>
          <p:cNvSpPr/>
          <p:nvPr/>
        </p:nvSpPr>
        <p:spPr>
          <a:xfrm>
            <a:off x="990600" y="3133725"/>
            <a:ext cx="1440180" cy="20574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8" name="Google Shape;308;p26"/>
          <p:cNvSpPr txBox="1"/>
          <p:nvPr/>
        </p:nvSpPr>
        <p:spPr>
          <a:xfrm>
            <a:off x="514350" y="1568900"/>
            <a:ext cx="769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ကျေးဇူးအထူးတင်ရှိပါသည်။</a:t>
            </a:r>
            <a:endParaRPr sz="5000"/>
          </a:p>
        </p:txBody>
      </p:sp>
      <p:sp>
        <p:nvSpPr>
          <p:cNvPr id="309" name="Google Shape;309;p26"/>
          <p:cNvSpPr/>
          <p:nvPr/>
        </p:nvSpPr>
        <p:spPr>
          <a:xfrm rot="10800000">
            <a:off x="2811780" y="3836553"/>
            <a:ext cx="1711478" cy="1306947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/>
          <p:nvPr/>
        </p:nvSpPr>
        <p:spPr>
          <a:xfrm>
            <a:off x="6578161" y="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67" name="Google Shape;67;p14"/>
          <p:cNvSpPr txBox="1"/>
          <p:nvPr/>
        </p:nvSpPr>
        <p:spPr>
          <a:xfrm>
            <a:off x="5879605" y="3495675"/>
            <a:ext cx="2750100" cy="12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TABLE OF</a:t>
            </a:r>
            <a:endParaRPr sz="700"/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8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CONTENT</a:t>
            </a:r>
            <a:endParaRPr sz="700"/>
          </a:p>
        </p:txBody>
      </p:sp>
      <p:sp>
        <p:nvSpPr>
          <p:cNvPr id="68" name="Google Shape;68;p14"/>
          <p:cNvSpPr txBox="1"/>
          <p:nvPr/>
        </p:nvSpPr>
        <p:spPr>
          <a:xfrm>
            <a:off x="1208778" y="110029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sp>
        <p:nvSpPr>
          <p:cNvPr id="69" name="Google Shape;69;p14"/>
          <p:cNvSpPr txBox="1"/>
          <p:nvPr/>
        </p:nvSpPr>
        <p:spPr>
          <a:xfrm>
            <a:off x="1208778" y="186129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70" name="Google Shape;70;p14"/>
          <p:cNvSpPr txBox="1"/>
          <p:nvPr/>
        </p:nvSpPr>
        <p:spPr>
          <a:xfrm>
            <a:off x="2177985" y="1251904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rPr>
              <a:t>CRHE</a:t>
            </a:r>
            <a:r>
              <a:rPr b="1" lang="en" sz="1800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rPr>
              <a:t> ဆိုတာဘာလဲ?</a:t>
            </a:r>
            <a:endParaRPr sz="700">
              <a:solidFill>
                <a:schemeClr val="dk2"/>
              </a:solidFill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2177985" y="2012897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ဘာတွေလုပ်ဆောင်ပေးလဲ?</a:t>
            </a:r>
            <a:endParaRPr b="1" sz="18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1208778" y="2622284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73" name="Google Shape;73;p14"/>
          <p:cNvSpPr txBox="1"/>
          <p:nvPr/>
        </p:nvSpPr>
        <p:spPr>
          <a:xfrm>
            <a:off x="2177985" y="2773891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ဘာတွေလေ့လာသင်ယူကြမလဲ?</a:t>
            </a:r>
            <a:endParaRPr sz="700"/>
          </a:p>
        </p:txBody>
      </p:sp>
      <p:sp>
        <p:nvSpPr>
          <p:cNvPr id="74" name="Google Shape;74;p14"/>
          <p:cNvSpPr txBox="1"/>
          <p:nvPr/>
        </p:nvSpPr>
        <p:spPr>
          <a:xfrm>
            <a:off x="1208778" y="3383277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04.</a:t>
            </a:r>
            <a:endParaRPr sz="700"/>
          </a:p>
        </p:txBody>
      </p:sp>
      <p:sp>
        <p:nvSpPr>
          <p:cNvPr id="75" name="Google Shape;75;p14"/>
          <p:cNvSpPr txBox="1"/>
          <p:nvPr/>
        </p:nvSpPr>
        <p:spPr>
          <a:xfrm>
            <a:off x="2177985" y="3534884"/>
            <a:ext cx="33633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နောက်တခုက ဘာလဲ?</a:t>
            </a:r>
            <a:endParaRPr sz="700"/>
          </a:p>
        </p:txBody>
      </p:sp>
      <p:sp>
        <p:nvSpPr>
          <p:cNvPr id="76" name="Google Shape;76;p14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15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82" name="Google Shape;82;p15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5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4" name="Google Shape;84;p15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15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5"/>
          <p:cNvSpPr txBox="1"/>
          <p:nvPr/>
        </p:nvSpPr>
        <p:spPr>
          <a:xfrm>
            <a:off x="1361725" y="1871650"/>
            <a:ext cx="53748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100">
                <a:solidFill>
                  <a:schemeClr val="lt1"/>
                </a:solidFill>
              </a:rPr>
              <a:t>ကျန်းမာရေး သာတူညီမျှမှု (CRHE) အတွက် လူ့အဖွဲ့အစည်း သုတေသနဆိုတာဘာလဲ?</a:t>
            </a:r>
            <a:endParaRPr sz="2100">
              <a:solidFill>
                <a:schemeClr val="lt1"/>
              </a:solidFill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01.</a:t>
            </a:r>
            <a:endParaRPr sz="700"/>
          </a:p>
        </p:txBody>
      </p:sp>
      <p:grpSp>
        <p:nvGrpSpPr>
          <p:cNvPr id="88" name="Google Shape;88;p15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89" name="Google Shape;89;p15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0" name="Google Shape;90;p15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1" name="Google Shape;91;p15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2" name="Google Shape;92;p15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" name="Google Shape;93;p15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4" name="Google Shape;94;p15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" name="Google Shape;95;p15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6" name="Google Shape;96;p15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" name="Google Shape;97;p15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8" name="Google Shape;98;p15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/>
          <p:nvPr/>
        </p:nvSpPr>
        <p:spPr>
          <a:xfrm>
            <a:off x="6578161" y="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4" name="Google Shape;104;p16"/>
          <p:cNvSpPr/>
          <p:nvPr/>
        </p:nvSpPr>
        <p:spPr>
          <a:xfrm>
            <a:off x="1208778" y="458213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9" y="0"/>
                </a:lnTo>
                <a:lnTo>
                  <a:pt x="4102979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5" name="Google Shape;105;p16"/>
          <p:cNvSpPr txBox="1"/>
          <p:nvPr/>
        </p:nvSpPr>
        <p:spPr>
          <a:xfrm>
            <a:off x="479455" y="418101"/>
            <a:ext cx="7905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RCP’S CRHE ပရောဂျက်</a:t>
            </a:r>
            <a:endParaRPr sz="700"/>
          </a:p>
        </p:txBody>
      </p:sp>
      <p:grpSp>
        <p:nvGrpSpPr>
          <p:cNvPr id="106" name="Google Shape;106;p16"/>
          <p:cNvGrpSpPr/>
          <p:nvPr/>
        </p:nvGrpSpPr>
        <p:grpSpPr>
          <a:xfrm>
            <a:off x="1922749" y="829463"/>
            <a:ext cx="5332241" cy="4027493"/>
            <a:chOff x="2857239" y="1166966"/>
            <a:chExt cx="3290694" cy="2781802"/>
          </a:xfrm>
        </p:grpSpPr>
        <p:sp>
          <p:nvSpPr>
            <p:cNvPr id="107" name="Google Shape;107;p16"/>
            <p:cNvSpPr/>
            <p:nvPr/>
          </p:nvSpPr>
          <p:spPr>
            <a:xfrm>
              <a:off x="3271198" y="1463313"/>
              <a:ext cx="2599200" cy="1998900"/>
            </a:xfrm>
            <a:prstGeom prst="triangle">
              <a:avLst>
                <a:gd fmla="val 50000" name="adj"/>
              </a:avLst>
            </a:prstGeom>
            <a:solidFill>
              <a:srgbClr val="BBCBC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6"/>
            <p:cNvSpPr txBox="1"/>
            <p:nvPr/>
          </p:nvSpPr>
          <p:spPr>
            <a:xfrm>
              <a:off x="3849510" y="2067444"/>
              <a:ext cx="1443600" cy="1394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1F1F1F"/>
                  </a:solidFill>
                </a:rPr>
                <a:t>လူထုအခြေပြုပီးလေ့လမှုပြုုလုပ်ခဲ့ရာ</a:t>
              </a:r>
              <a:endParaRPr sz="900">
                <a:solidFill>
                  <a:srgbClr val="1F1F1F"/>
                </a:solidFill>
              </a:endParaRPr>
            </a:p>
            <a:p>
              <a:pPr indent="0" lvl="0" marL="0" marR="38100" rtl="0" algn="l">
                <a:lnSpc>
                  <a:spcPct val="12857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>
                  <a:solidFill>
                    <a:srgbClr val="1F1F1F"/>
                  </a:solidFill>
                </a:rPr>
                <a:t>ကျန်းမာရေးစောင့်ရှောက်မှုတွင် LEP လူနာများအတွက် ဘာသာစကာ နားလည်ရန် အခွင့်လမ်းသုတေသနပြုရန်၊ ကျန်းမာရေးစောင့်ရှောက်မှုပေးသူများနှင့် စနစ်များအတွက် အကြံပြုချက်များ ပြုစုရန်၊ အားလုံးအတွက် ကျန်းမာရေးမညီမျှချက်များကို လျှော့ချရန်</a:t>
              </a:r>
              <a:endParaRPr sz="900">
                <a:solidFill>
                  <a:srgbClr val="1B786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grpSp>
          <p:nvGrpSpPr>
            <p:cNvPr id="109" name="Google Shape;109;p16"/>
            <p:cNvGrpSpPr/>
            <p:nvPr/>
          </p:nvGrpSpPr>
          <p:grpSpPr>
            <a:xfrm>
              <a:off x="3698064" y="3159725"/>
              <a:ext cx="2449869" cy="789043"/>
              <a:chOff x="3698064" y="3159725"/>
              <a:chExt cx="2449869" cy="789043"/>
            </a:xfrm>
          </p:grpSpPr>
          <p:sp>
            <p:nvSpPr>
              <p:cNvPr id="110" name="Google Shape;110;p16"/>
              <p:cNvSpPr/>
              <p:nvPr/>
            </p:nvSpPr>
            <p:spPr>
              <a:xfrm rot="10800000">
                <a:off x="3698064" y="3575617"/>
                <a:ext cx="1740900" cy="125400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1D7E7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1" name="Google Shape;111;p16"/>
              <p:cNvSpPr txBox="1"/>
              <p:nvPr/>
            </p:nvSpPr>
            <p:spPr>
              <a:xfrm rot="620">
                <a:off x="3771608" y="3655818"/>
                <a:ext cx="1662900" cy="292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100">
                    <a:solidFill>
                      <a:srgbClr val="1D7E75"/>
                    </a:solidFill>
                    <a:latin typeface="Roboto"/>
                    <a:ea typeface="Roboto"/>
                    <a:cs typeface="Roboto"/>
                    <a:sym typeface="Roboto"/>
                  </a:rPr>
                  <a:t>Conduct research, analyze data</a:t>
                </a:r>
                <a:endParaRPr sz="1100">
                  <a:solidFill>
                    <a:srgbClr val="1D7E75"/>
                  </a:solidFill>
                </a:endParaRPr>
              </a:p>
            </p:txBody>
          </p:sp>
          <p:sp>
            <p:nvSpPr>
              <p:cNvPr id="112" name="Google Shape;112;p16"/>
              <p:cNvSpPr/>
              <p:nvPr/>
            </p:nvSpPr>
            <p:spPr>
              <a:xfrm>
                <a:off x="5582733" y="3159725"/>
                <a:ext cx="565200" cy="565500"/>
              </a:xfrm>
              <a:prstGeom prst="ellipse">
                <a:avLst/>
              </a:prstGeom>
              <a:solidFill>
                <a:srgbClr val="1D7E75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02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</p:grpSp>
        <p:grpSp>
          <p:nvGrpSpPr>
            <p:cNvPr id="113" name="Google Shape;113;p16"/>
            <p:cNvGrpSpPr/>
            <p:nvPr/>
          </p:nvGrpSpPr>
          <p:grpSpPr>
            <a:xfrm>
              <a:off x="2857239" y="1166966"/>
              <a:ext cx="1508400" cy="2558259"/>
              <a:chOff x="2857239" y="1166966"/>
              <a:chExt cx="1508400" cy="2558259"/>
            </a:xfrm>
          </p:grpSpPr>
          <p:sp>
            <p:nvSpPr>
              <p:cNvPr id="114" name="Google Shape;114;p16"/>
              <p:cNvSpPr/>
              <p:nvPr/>
            </p:nvSpPr>
            <p:spPr>
              <a:xfrm rot="-3360517">
                <a:off x="2960437" y="2297046"/>
                <a:ext cx="1629676" cy="125310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249C9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5" name="Google Shape;115;p16"/>
              <p:cNvSpPr txBox="1"/>
              <p:nvPr/>
            </p:nvSpPr>
            <p:spPr>
              <a:xfrm rot="-3364977">
                <a:off x="2634812" y="1866226"/>
                <a:ext cx="1953253" cy="5049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marR="38100" rtl="0" algn="l">
                  <a:lnSpc>
                    <a:spcPct val="128571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000">
                    <a:solidFill>
                      <a:srgbClr val="1F1F1F"/>
                    </a:solidFill>
                    <a:highlight>
                      <a:srgbClr val="F8F9FA"/>
                    </a:highlight>
                  </a:rPr>
                  <a:t>ဘာသာပြန်ဆိုမှုနှင့် ကျန်းမာရေးစောင့်ရှောက်မှုများ ပိုမိုတိုးတက်ကောင်းမွန်လာစေရန် ကျွန်ုပ်တို့သင်ယူခဲ့ရာများကို အစီရင်ခံခြင်း။</a:t>
                </a:r>
                <a:endParaRPr sz="1000">
                  <a:solidFill>
                    <a:srgbClr val="1F1F1F"/>
                  </a:solidFill>
                  <a:highlight>
                    <a:srgbClr val="F8F9FA"/>
                  </a:highlight>
                </a:endParaRPr>
              </a:p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1000">
                  <a:solidFill>
                    <a:srgbClr val="249C9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16" name="Google Shape;116;p16"/>
              <p:cNvSpPr/>
              <p:nvPr/>
            </p:nvSpPr>
            <p:spPr>
              <a:xfrm>
                <a:off x="3058183" y="3159725"/>
                <a:ext cx="565200" cy="565500"/>
              </a:xfrm>
              <a:prstGeom prst="ellipse">
                <a:avLst/>
              </a:prstGeom>
              <a:solidFill>
                <a:srgbClr val="249C91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03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</p:grpSp>
        <p:grpSp>
          <p:nvGrpSpPr>
            <p:cNvPr id="117" name="Google Shape;117;p16"/>
            <p:cNvGrpSpPr/>
            <p:nvPr/>
          </p:nvGrpSpPr>
          <p:grpSpPr>
            <a:xfrm>
              <a:off x="4288708" y="1198100"/>
              <a:ext cx="1767434" cy="1861998"/>
              <a:chOff x="4288708" y="1198100"/>
              <a:chExt cx="1767434" cy="1861998"/>
            </a:xfrm>
          </p:grpSpPr>
          <p:sp>
            <p:nvSpPr>
              <p:cNvPr id="118" name="Google Shape;118;p16"/>
              <p:cNvSpPr/>
              <p:nvPr/>
            </p:nvSpPr>
            <p:spPr>
              <a:xfrm rot="3420919">
                <a:off x="4575050" y="2300047"/>
                <a:ext cx="1581515" cy="125402"/>
              </a:xfrm>
              <a:prstGeom prst="rightArrow">
                <a:avLst>
                  <a:gd fmla="val 25514" name="adj1"/>
                  <a:gd fmla="val 64322" name="adj2"/>
                </a:avLst>
              </a:prstGeom>
              <a:solidFill>
                <a:srgbClr val="155B5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9" name="Google Shape;119;p16"/>
              <p:cNvSpPr/>
              <p:nvPr/>
            </p:nvSpPr>
            <p:spPr>
              <a:xfrm>
                <a:off x="4288708" y="1198100"/>
                <a:ext cx="565200" cy="565500"/>
              </a:xfrm>
              <a:prstGeom prst="ellipse">
                <a:avLst/>
              </a:prstGeom>
              <a:solidFill>
                <a:srgbClr val="155B55"/>
              </a:solidFill>
              <a:ln>
                <a:noFill/>
              </a:ln>
              <a:effectLst>
                <a:outerShdw blurRad="57150" rotWithShape="0" algn="bl" dir="5400000" dist="19050">
                  <a:srgbClr val="212121">
                    <a:alpha val="38000"/>
                  </a:srgbClr>
                </a:outerShdw>
              </a:effectLst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rgbClr val="FFFFFF"/>
                    </a:solidFill>
                    <a:latin typeface="Roboto Medium"/>
                    <a:ea typeface="Roboto Medium"/>
                    <a:cs typeface="Roboto Medium"/>
                    <a:sym typeface="Roboto Medium"/>
                  </a:rPr>
                  <a:t>01</a:t>
                </a:r>
                <a:endParaRPr sz="1200">
                  <a:solidFill>
                    <a:srgbClr val="FFFFFF"/>
                  </a:solidFill>
                  <a:latin typeface="Roboto Medium"/>
                  <a:ea typeface="Roboto Medium"/>
                  <a:cs typeface="Roboto Medium"/>
                  <a:sym typeface="Roboto Medium"/>
                </a:endParaRPr>
              </a:p>
            </p:txBody>
          </p:sp>
          <p:sp>
            <p:nvSpPr>
              <p:cNvPr id="120" name="Google Shape;120;p16"/>
              <p:cNvSpPr txBox="1"/>
              <p:nvPr/>
            </p:nvSpPr>
            <p:spPr>
              <a:xfrm rot="3420634">
                <a:off x="4640653" y="2101762"/>
                <a:ext cx="1673878" cy="2928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100">
                    <a:solidFill>
                      <a:srgbClr val="155B55"/>
                    </a:solidFill>
                    <a:latin typeface="Roboto"/>
                    <a:ea typeface="Roboto"/>
                    <a:cs typeface="Roboto"/>
                    <a:sym typeface="Roboto"/>
                  </a:rPr>
                  <a:t>အဖွဲ့စည်းနှင့်လေ့လာမှု</a:t>
                </a:r>
                <a:r>
                  <a:rPr b="1" lang="en" sz="1100">
                    <a:solidFill>
                      <a:srgbClr val="155B55"/>
                    </a:solidFill>
                    <a:latin typeface="Roboto"/>
                    <a:ea typeface="Roboto"/>
                    <a:cs typeface="Roboto"/>
                    <a:sym typeface="Roboto"/>
                  </a:rPr>
                  <a:t>သုတေသန</a:t>
                </a:r>
                <a:r>
                  <a:rPr b="1" lang="en" sz="1100">
                    <a:solidFill>
                      <a:srgbClr val="155B55"/>
                    </a:solidFill>
                    <a:latin typeface="Roboto"/>
                    <a:ea typeface="Roboto"/>
                    <a:cs typeface="Roboto"/>
                    <a:sym typeface="Roboto"/>
                  </a:rPr>
                  <a:t>ပုံစံ။</a:t>
                </a:r>
                <a:endParaRPr sz="1100">
                  <a:solidFill>
                    <a:srgbClr val="155B55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17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26" name="Google Shape;126;p17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7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8" name="Google Shape;128;p17"/>
          <p:cNvSpPr txBox="1"/>
          <p:nvPr/>
        </p:nvSpPr>
        <p:spPr>
          <a:xfrm>
            <a:off x="1098013" y="2001050"/>
            <a:ext cx="7206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ဘာတွေလုပ်ဆောင်ရွက်ပေးသလဲ?</a:t>
            </a:r>
            <a:endParaRPr sz="2400"/>
          </a:p>
        </p:txBody>
      </p:sp>
      <p:sp>
        <p:nvSpPr>
          <p:cNvPr id="129" name="Google Shape;129;p17"/>
          <p:cNvSpPr txBox="1"/>
          <p:nvPr/>
        </p:nvSpPr>
        <p:spPr>
          <a:xfrm>
            <a:off x="3886100" y="2370350"/>
            <a:ext cx="3420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</a:t>
            </a:r>
            <a:r>
              <a:rPr i="1" lang="en" sz="15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သုတေသနအဖွဲ့ </a:t>
            </a:r>
            <a:endParaRPr sz="700"/>
          </a:p>
        </p:txBody>
      </p:sp>
      <p:sp>
        <p:nvSpPr>
          <p:cNvPr id="130" name="Google Shape;130;p17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02.</a:t>
            </a:r>
            <a:endParaRPr sz="700"/>
          </a:p>
        </p:txBody>
      </p:sp>
      <p:sp>
        <p:nvSpPr>
          <p:cNvPr id="131" name="Google Shape;131;p17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2" name="Google Shape;132;p17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33" name="Google Shape;133;p17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34" name="Google Shape;134;p17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5" name="Google Shape;135;p17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17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7" name="Google Shape;137;p17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8" name="Google Shape;138;p17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9" name="Google Shape;139;p17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0" name="Google Shape;140;p17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1" name="Google Shape;141;p17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2" name="Google Shape;142;p17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3" name="Google Shape;143;p17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8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3" name="Google Shape;153;p18"/>
          <p:cNvSpPr/>
          <p:nvPr/>
        </p:nvSpPr>
        <p:spPr>
          <a:xfrm>
            <a:off x="514350" y="-8036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4" name="Google Shape;154;p18"/>
          <p:cNvSpPr txBox="1"/>
          <p:nvPr/>
        </p:nvSpPr>
        <p:spPr>
          <a:xfrm>
            <a:off x="0" y="2379300"/>
            <a:ext cx="36429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အဖွဲ့စည်းကျမ်းမာ‌ရေးဆွေးနွေးခြင်း</a:t>
            </a:r>
            <a:endParaRPr sz="3000"/>
          </a:p>
        </p:txBody>
      </p:sp>
      <p:sp>
        <p:nvSpPr>
          <p:cNvPr id="155" name="Google Shape;155;p18"/>
          <p:cNvSpPr txBox="1"/>
          <p:nvPr/>
        </p:nvSpPr>
        <p:spPr>
          <a:xfrm>
            <a:off x="2744000" y="404825"/>
            <a:ext cx="3363300" cy="14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100">
                <a:solidFill>
                  <a:srgbClr val="1F1F1F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တစ်ဦးချင်း အင်တာဗျူးများ</a:t>
            </a:r>
            <a:endParaRPr sz="2100">
              <a:solidFill>
                <a:srgbClr val="1F1F1F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">
              <a:solidFill>
                <a:srgbClr val="1F1F1F"/>
              </a:solidFill>
              <a:highlight>
                <a:srgbClr val="F8F9FA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6" name="Google Shape;156;p18"/>
          <p:cNvSpPr txBox="1"/>
          <p:nvPr/>
        </p:nvSpPr>
        <p:spPr>
          <a:xfrm>
            <a:off x="279625" y="3376863"/>
            <a:ext cx="2976900" cy="9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အဖွဲ့စည်းများ မှ အာရပ်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,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ကရင်</a:t>
            </a:r>
            <a:r>
              <a:rPr b="0" i="0" lang="en" sz="1500" u="none" cap="none" strike="noStrike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, </a:t>
            </a:r>
            <a:r>
              <a:rPr lang="en" sz="15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မြန်မာ၊ ဘာသာစကားပြောသူ အမျိုးသမီး၄ဦးနှင့်‌‌ဆွေးနွေးခြင်းများပြုလုပ်ခဲ့ပါသည်။</a:t>
            </a:r>
            <a:endParaRPr sz="700"/>
          </a:p>
        </p:txBody>
      </p:sp>
      <p:sp>
        <p:nvSpPr>
          <p:cNvPr id="157" name="Google Shape;157;p18"/>
          <p:cNvSpPr txBox="1"/>
          <p:nvPr/>
        </p:nvSpPr>
        <p:spPr>
          <a:xfrm>
            <a:off x="2744004" y="1409703"/>
            <a:ext cx="3294600" cy="11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rPr>
              <a:t> Spanish, Burmese, Karen, </a:t>
            </a:r>
            <a:r>
              <a:rPr lang="en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rPr>
              <a:t>Kinyarwanda</a:t>
            </a:r>
            <a:r>
              <a:rPr b="0" i="0" lang="en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rPr>
              <a:t>, Pashto, Dari, and Arabic</a:t>
            </a:r>
            <a:r>
              <a:rPr lang="en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rPr>
              <a:t>..အစရှိသော        သာစကားပြောဆိုသူများနှင့် </a:t>
            </a:r>
            <a:r>
              <a:rPr lang="en">
                <a:solidFill>
                  <a:schemeClr val="dk2"/>
                </a:solidFill>
                <a:highlight>
                  <a:srgbClr val="F8F9FA"/>
                </a:highlight>
              </a:rPr>
              <a:t>တစ်ဦးချင်း အင်တာဗျူး ၁၅ ခု ပြုလုပ်ခဲ့ပါသည်။</a:t>
            </a:r>
            <a:endParaRPr>
              <a:solidFill>
                <a:schemeClr val="dk2"/>
              </a:solidFill>
              <a:highlight>
                <a:srgbClr val="F8F9FA"/>
              </a:highlight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u="none" cap="none" strike="noStrik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58" name="Google Shape;158;p18"/>
          <p:cNvSpPr txBox="1"/>
          <p:nvPr/>
        </p:nvSpPr>
        <p:spPr>
          <a:xfrm>
            <a:off x="5797107" y="2074498"/>
            <a:ext cx="301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000" u="none" cap="none" strike="noStrike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LN </a:t>
            </a:r>
            <a:r>
              <a:rPr b="1" lang="en" sz="3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စစ်တမ်းများ</a:t>
            </a:r>
            <a:endParaRPr sz="700"/>
          </a:p>
        </p:txBody>
      </p:sp>
      <p:sp>
        <p:nvSpPr>
          <p:cNvPr id="159" name="Google Shape;159;p18"/>
          <p:cNvSpPr txBox="1"/>
          <p:nvPr/>
        </p:nvSpPr>
        <p:spPr>
          <a:xfrm>
            <a:off x="5949863" y="2622188"/>
            <a:ext cx="28635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1F1F1F"/>
                </a:solidFill>
                <a:highlight>
                  <a:srgbClr val="F8F9FA"/>
                </a:highlight>
              </a:rPr>
              <a:t>ကျွန်ုပ်တို့သည် 1200 Language Navigator appointment စစ်တမ်းများကို ခွဲခြမ်းစိတ်ဖြာခဲ့သည်။</a:t>
            </a:r>
            <a:endParaRPr>
              <a:solidFill>
                <a:srgbClr val="1F1F1F"/>
              </a:solidFill>
              <a:highlight>
                <a:srgbClr val="F8F9FA"/>
              </a:highlight>
            </a:endParaRPr>
          </a:p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0" name="Google Shape;160;p18"/>
          <p:cNvSpPr txBox="1"/>
          <p:nvPr/>
        </p:nvSpPr>
        <p:spPr>
          <a:xfrm>
            <a:off x="3256529" y="3030667"/>
            <a:ext cx="2876100" cy="8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100">
                <a:solidFill>
                  <a:srgbClr val="1F1F1F"/>
                </a:solidFill>
                <a:highlight>
                  <a:srgbClr val="F8F9FA"/>
                </a:highlight>
              </a:rPr>
              <a:t>မူဝါဒသုံးသပ်ချက်များ</a:t>
            </a:r>
            <a:endParaRPr sz="2100">
              <a:solidFill>
                <a:srgbClr val="1F1F1F"/>
              </a:solidFill>
              <a:highlight>
                <a:srgbClr val="F8F9FA"/>
              </a:highlight>
            </a:endParaRPr>
          </a:p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1" name="Google Shape;161;p18"/>
          <p:cNvSpPr txBox="1"/>
          <p:nvPr/>
        </p:nvSpPr>
        <p:spPr>
          <a:xfrm>
            <a:off x="3379079" y="3535632"/>
            <a:ext cx="28761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>
                <a:solidFill>
                  <a:srgbClr val="1F1F1F"/>
                </a:solidFill>
                <a:highlight>
                  <a:srgbClr val="F8F9FA"/>
                </a:highlight>
              </a:rPr>
              <a:t>Duke၊ UNC၊ ပြည်နယ်နှင့် ဖက်ဒရယ်အစိုးရတို့မှဘာသာစကား အသုံးပြုခွင့် မူဝါဒများကို ကျွန်ုပ်တို့ သုံးသပ်ထားပါသည်။</a:t>
            </a:r>
            <a:endParaRPr>
              <a:solidFill>
                <a:srgbClr val="1F1F1F"/>
              </a:solidFill>
              <a:highlight>
                <a:srgbClr val="F8F9FA"/>
              </a:highlight>
            </a:endParaRPr>
          </a:p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rgbClr val="1F1F1F"/>
              </a:solidFill>
              <a:highlight>
                <a:srgbClr val="F8F9FA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oogle Shape;166;p19"/>
          <p:cNvGrpSpPr/>
          <p:nvPr/>
        </p:nvGrpSpPr>
        <p:grpSpPr>
          <a:xfrm>
            <a:off x="514350" y="442017"/>
            <a:ext cx="8115567" cy="4187332"/>
            <a:chOff x="0" y="-38100"/>
            <a:chExt cx="4274726" cy="2205600"/>
          </a:xfrm>
        </p:grpSpPr>
        <p:sp>
          <p:nvSpPr>
            <p:cNvPr id="167" name="Google Shape;167;p19"/>
            <p:cNvSpPr/>
            <p:nvPr/>
          </p:nvSpPr>
          <p:spPr>
            <a:xfrm>
              <a:off x="0" y="0"/>
              <a:ext cx="4274726" cy="2167467"/>
            </a:xfrm>
            <a:custGeom>
              <a:rect b="b" l="l" r="r" t="t"/>
              <a:pathLst>
                <a:path extrusionOk="0" h="2167467" w="4274726">
                  <a:moveTo>
                    <a:pt x="22896" y="0"/>
                  </a:moveTo>
                  <a:lnTo>
                    <a:pt x="4251830" y="0"/>
                  </a:lnTo>
                  <a:cubicBezTo>
                    <a:pt x="4264475" y="0"/>
                    <a:pt x="4274726" y="10251"/>
                    <a:pt x="4274726" y="22896"/>
                  </a:cubicBezTo>
                  <a:lnTo>
                    <a:pt x="4274726" y="2144571"/>
                  </a:lnTo>
                  <a:cubicBezTo>
                    <a:pt x="4274726" y="2150643"/>
                    <a:pt x="4272314" y="2156467"/>
                    <a:pt x="4268020" y="2160761"/>
                  </a:cubicBezTo>
                  <a:cubicBezTo>
                    <a:pt x="4263726" y="2165054"/>
                    <a:pt x="4257903" y="2167467"/>
                    <a:pt x="4251830" y="2167467"/>
                  </a:cubicBezTo>
                  <a:lnTo>
                    <a:pt x="22896" y="2167467"/>
                  </a:lnTo>
                  <a:cubicBezTo>
                    <a:pt x="16823" y="2167467"/>
                    <a:pt x="11000" y="2165054"/>
                    <a:pt x="6706" y="2160761"/>
                  </a:cubicBezTo>
                  <a:cubicBezTo>
                    <a:pt x="2412" y="2156467"/>
                    <a:pt x="0" y="2150643"/>
                    <a:pt x="0" y="2144571"/>
                  </a:cubicBezTo>
                  <a:lnTo>
                    <a:pt x="0" y="22896"/>
                  </a:lnTo>
                  <a:cubicBezTo>
                    <a:pt x="0" y="16823"/>
                    <a:pt x="2412" y="11000"/>
                    <a:pt x="6706" y="6706"/>
                  </a:cubicBezTo>
                  <a:cubicBezTo>
                    <a:pt x="11000" y="2412"/>
                    <a:pt x="16823" y="0"/>
                    <a:pt x="22896" y="0"/>
                  </a:cubicBezTo>
                  <a:close/>
                </a:path>
              </a:pathLst>
            </a:custGeom>
            <a:solidFill>
              <a:srgbClr val="8CA9AD"/>
            </a:solidFill>
            <a:ln>
              <a:noFill/>
            </a:ln>
          </p:spPr>
          <p:txBody>
            <a:bodyPr anchorCtr="0" anchor="ctr" bIns="45725" lIns="45725" spcFirstLastPara="1" rIns="45725" wrap="square" tIns="457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19"/>
            <p:cNvSpPr txBox="1"/>
            <p:nvPr/>
          </p:nvSpPr>
          <p:spPr>
            <a:xfrm>
              <a:off x="0" y="-38100"/>
              <a:ext cx="4274700" cy="220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9" name="Google Shape;169;p19"/>
          <p:cNvSpPr txBox="1"/>
          <p:nvPr/>
        </p:nvSpPr>
        <p:spPr>
          <a:xfrm>
            <a:off x="2950656" y="1985963"/>
            <a:ext cx="37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သင်ယူမှုများ</a:t>
            </a:r>
            <a:endParaRPr sz="700"/>
          </a:p>
        </p:txBody>
      </p:sp>
      <p:sp>
        <p:nvSpPr>
          <p:cNvPr id="170" name="Google Shape;170;p19"/>
          <p:cNvSpPr txBox="1"/>
          <p:nvPr/>
        </p:nvSpPr>
        <p:spPr>
          <a:xfrm>
            <a:off x="3651254" y="3100388"/>
            <a:ext cx="30855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" sz="1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RCP Research Team</a:t>
            </a:r>
            <a:endParaRPr sz="700"/>
          </a:p>
        </p:txBody>
      </p:sp>
      <p:sp>
        <p:nvSpPr>
          <p:cNvPr id="171" name="Google Shape;171;p19"/>
          <p:cNvSpPr txBox="1"/>
          <p:nvPr/>
        </p:nvSpPr>
        <p:spPr>
          <a:xfrm>
            <a:off x="895350" y="857250"/>
            <a:ext cx="969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35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03.</a:t>
            </a:r>
            <a:endParaRPr sz="700"/>
          </a:p>
        </p:txBody>
      </p:sp>
      <p:sp>
        <p:nvSpPr>
          <p:cNvPr id="172" name="Google Shape;172;p19"/>
          <p:cNvSpPr/>
          <p:nvPr/>
        </p:nvSpPr>
        <p:spPr>
          <a:xfrm>
            <a:off x="2946839" y="4067788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3" name="Google Shape;173;p19"/>
          <p:cNvSpPr/>
          <p:nvPr/>
        </p:nvSpPr>
        <p:spPr>
          <a:xfrm>
            <a:off x="514350" y="4067788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3"/>
                </a:lnTo>
                <a:lnTo>
                  <a:pt x="0" y="31331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74" name="Google Shape;174;p19"/>
          <p:cNvGrpSpPr/>
          <p:nvPr/>
        </p:nvGrpSpPr>
        <p:grpSpPr>
          <a:xfrm>
            <a:off x="6780193" y="-150375"/>
            <a:ext cx="3757231" cy="4214137"/>
            <a:chOff x="23020" y="10766"/>
            <a:chExt cx="10019282" cy="11237700"/>
          </a:xfrm>
        </p:grpSpPr>
        <p:cxnSp>
          <p:nvCxnSpPr>
            <p:cNvPr id="175" name="Google Shape;175;p19"/>
            <p:cNvCxnSpPr/>
            <p:nvPr/>
          </p:nvCxnSpPr>
          <p:spPr>
            <a:xfrm flipH="1" rot="10800000">
              <a:off x="2302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6" name="Google Shape;176;p19"/>
            <p:cNvCxnSpPr/>
            <p:nvPr/>
          </p:nvCxnSpPr>
          <p:spPr>
            <a:xfrm flipH="1" rot="10800000">
              <a:off x="554040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7" name="Google Shape;177;p19"/>
            <p:cNvCxnSpPr/>
            <p:nvPr/>
          </p:nvCxnSpPr>
          <p:spPr>
            <a:xfrm flipH="1" rot="10800000">
              <a:off x="108506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8" name="Google Shape;178;p19"/>
            <p:cNvCxnSpPr/>
            <p:nvPr/>
          </p:nvCxnSpPr>
          <p:spPr>
            <a:xfrm flipH="1" rot="10800000">
              <a:off x="161608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9" name="Google Shape;179;p19"/>
            <p:cNvCxnSpPr/>
            <p:nvPr/>
          </p:nvCxnSpPr>
          <p:spPr>
            <a:xfrm flipH="1" rot="10800000">
              <a:off x="214710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0" name="Google Shape;180;p19"/>
            <p:cNvCxnSpPr/>
            <p:nvPr/>
          </p:nvCxnSpPr>
          <p:spPr>
            <a:xfrm flipH="1" rot="10800000">
              <a:off x="2678121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1" name="Google Shape;181;p19"/>
            <p:cNvCxnSpPr/>
            <p:nvPr/>
          </p:nvCxnSpPr>
          <p:spPr>
            <a:xfrm flipH="1" rot="10800000">
              <a:off x="320914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2" name="Google Shape;182;p19"/>
            <p:cNvCxnSpPr/>
            <p:nvPr/>
          </p:nvCxnSpPr>
          <p:spPr>
            <a:xfrm flipH="1" rot="10800000">
              <a:off x="374016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3" name="Google Shape;183;p19"/>
            <p:cNvCxnSpPr/>
            <p:nvPr/>
          </p:nvCxnSpPr>
          <p:spPr>
            <a:xfrm flipH="1" rot="10800000">
              <a:off x="427118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4" name="Google Shape;184;p19"/>
            <p:cNvCxnSpPr/>
            <p:nvPr/>
          </p:nvCxnSpPr>
          <p:spPr>
            <a:xfrm flipH="1" rot="10800000">
              <a:off x="4802202" y="10766"/>
              <a:ext cx="5240100" cy="11237700"/>
            </a:xfrm>
            <a:prstGeom prst="straightConnector1">
              <a:avLst/>
            </a:prstGeom>
            <a:noFill/>
            <a:ln cap="flat" cmpd="sng" w="50800">
              <a:solidFill>
                <a:srgbClr val="BBCBCD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0"/>
          <p:cNvSpPr/>
          <p:nvPr/>
        </p:nvSpPr>
        <p:spPr>
          <a:xfrm>
            <a:off x="6578150" y="0"/>
            <a:ext cx="2564361" cy="662407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90" name="Google Shape;190;p20"/>
          <p:cNvGrpSpPr/>
          <p:nvPr/>
        </p:nvGrpSpPr>
        <p:grpSpPr>
          <a:xfrm>
            <a:off x="151100" y="3749925"/>
            <a:ext cx="6182965" cy="1478325"/>
            <a:chOff x="563000" y="1860893"/>
            <a:chExt cx="5490600" cy="1478325"/>
          </a:xfrm>
        </p:grpSpPr>
        <p:sp>
          <p:nvSpPr>
            <p:cNvPr id="191" name="Google Shape;191;p20"/>
            <p:cNvSpPr txBox="1"/>
            <p:nvPr/>
          </p:nvSpPr>
          <p:spPr>
            <a:xfrm>
              <a:off x="563001" y="1860893"/>
              <a:ext cx="3177000" cy="598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38100" rtl="0" algn="l">
                <a:lnSpc>
                  <a:spcPct val="128571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" sz="1700">
                  <a:solidFill>
                    <a:srgbClr val="8CA9AD"/>
                  </a:solidFill>
                  <a:highlight>
                    <a:srgbClr val="F8F9FA"/>
                  </a:highlight>
                </a:rPr>
                <a:t>ကျန်းမာရေးစောင့်ရှောက်မှုပေးသူများ</a:t>
              </a:r>
              <a:endParaRPr b="1" sz="1700">
                <a:solidFill>
                  <a:srgbClr val="8CA9AD"/>
                </a:solidFill>
                <a:highlight>
                  <a:srgbClr val="F8F9FA"/>
                </a:highlight>
              </a:endParaRPr>
            </a:p>
            <a:p>
              <a:pPr indent="0" lvl="0" marL="0" marR="0" rtl="0" algn="l">
                <a:lnSpc>
                  <a:spcPct val="110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700">
                <a:solidFill>
                  <a:srgbClr val="249C91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2" name="Google Shape;192;p20"/>
            <p:cNvSpPr txBox="1"/>
            <p:nvPr/>
          </p:nvSpPr>
          <p:spPr>
            <a:xfrm>
              <a:off x="563000" y="2273318"/>
              <a:ext cx="5490600" cy="106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38100" rtl="0" algn="l">
                <a:lnSpc>
                  <a:spcPct val="128571"/>
                </a:lnSpc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" sz="1200">
                  <a:solidFill>
                    <a:srgbClr val="737373"/>
                  </a:solidFill>
                  <a:highlight>
                    <a:srgbClr val="F8F9FA"/>
                  </a:highlight>
                </a:rPr>
                <a:t>၁. သူနာပြုများနှင့် ဝန်ထမ်းများသည် တခါတရံတွင်ရိုင်းရိုင်းစိုင်းစိုင်း ပြောဆိုတတ်ပြီး ကျန်းမာရေး စောင့်ရှောက်မှု အပြန်အလှန် ဆက်ဆံရာတွင် လူများကို ဝမ်းနည်းပူပင်မှု ဖြစ်စေသည်။</a:t>
              </a:r>
              <a:endParaRPr sz="12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၂. ကျမ်းမာရေးစောင့်‌ရှောက်မှုပေးသူများသည်၊ စကားပြန်များ</a:t>
              </a:r>
              <a:r>
                <a:rPr lang="en" sz="1200">
                  <a:solidFill>
                    <a:srgbClr val="737373"/>
                  </a:solidFill>
                  <a:highlight>
                    <a:srgbClr val="F8F9FA"/>
                  </a:highlight>
                </a:rPr>
                <a:t>အဓိပ္ပာယ်ဖွင့်ဆိုမှု ညံ့ဖျင်းသည့်အချိန်တွင် ခွဲခြားသိမြင်နိုင်စေရန် လိုအပ်ပါသည်။</a:t>
              </a:r>
              <a:endParaRPr sz="1200">
                <a:solidFill>
                  <a:srgbClr val="737373"/>
                </a:solidFill>
                <a:highlight>
                  <a:srgbClr val="F8F9FA"/>
                </a:highlight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  </a:t>
              </a:r>
              <a:endParaRPr sz="12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grpSp>
        <p:nvGrpSpPr>
          <p:cNvPr id="193" name="Google Shape;193;p20"/>
          <p:cNvGrpSpPr/>
          <p:nvPr/>
        </p:nvGrpSpPr>
        <p:grpSpPr>
          <a:xfrm>
            <a:off x="91600" y="661993"/>
            <a:ext cx="4649357" cy="3210282"/>
            <a:chOff x="168896" y="1911144"/>
            <a:chExt cx="4386600" cy="3210282"/>
          </a:xfrm>
        </p:grpSpPr>
        <p:sp>
          <p:nvSpPr>
            <p:cNvPr id="194" name="Google Shape;194;p20"/>
            <p:cNvSpPr txBox="1"/>
            <p:nvPr/>
          </p:nvSpPr>
          <p:spPr>
            <a:xfrm>
              <a:off x="193046" y="1911144"/>
              <a:ext cx="37524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10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>
                  <a:solidFill>
                    <a:srgbClr val="8CA9AD"/>
                  </a:solidFill>
                  <a:latin typeface="Avenir"/>
                  <a:ea typeface="Avenir"/>
                  <a:cs typeface="Avenir"/>
                  <a:sym typeface="Avenir"/>
                </a:rPr>
                <a:t>စကားပြန်၀င်ဆောင်မှုများ</a:t>
              </a:r>
              <a:endParaRPr b="1" sz="2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5" name="Google Shape;195;p20"/>
            <p:cNvSpPr txBox="1"/>
            <p:nvPr/>
          </p:nvSpPr>
          <p:spPr>
            <a:xfrm>
              <a:off x="168896" y="2295425"/>
              <a:ext cx="4386600" cy="2826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၁</a:t>
              </a:r>
              <a:r>
                <a:rPr lang="en" sz="13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. </a:t>
              </a:r>
              <a:r>
                <a:rPr lang="en" sz="13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ဆရာ၀န်များမရှိသောအချိန်တွင် စကားပြန်၀င်ဆောင်မှုများနည်းပါးခြင်း၊</a:t>
              </a:r>
              <a:r>
                <a:rPr lang="en" sz="13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(check-in) ဓါတ်ခွဲခန်းများတွင်, ဆေးစစ်မှုများတွင်၊</a:t>
              </a:r>
              <a:br>
                <a:rPr lang="en" sz="13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</a:br>
              <a:r>
                <a:rPr lang="en" sz="13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၂. ဆရာ၀င်မှဘာသာပြန်ရရှိရင်ကြိုးစားသော်လည်း‌ အရည်သွေးမြင့်မြန်မာဘာသာပြန်ရရှိရန်ခတ်ခဲပါသည်။</a:t>
              </a:r>
              <a:endParaRPr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၃. </a:t>
              </a:r>
              <a:r>
                <a:rPr lang="en" sz="13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တိကျသောဘာသာပြန်ဆိုခြင်းမရှိသဖြင့်</a:t>
              </a:r>
              <a:r>
                <a:rPr lang="en" sz="1300">
                  <a:solidFill>
                    <a:srgbClr val="737373"/>
                  </a:solidFill>
                  <a:highlight>
                    <a:srgbClr val="F8F9FA"/>
                  </a:highlight>
                </a:rPr>
                <a:t>ဆေးဘက်ဆိုင်ရာ ရောဂါရှာဖွေမှုနှင့် ကုသမှုအစီအစဉ်များကို နားလည်မှု နှောင့်နှေးပြီး စိတ်ဖိစီးမှုနှင့် ရှုပ်ထွေးမှုများကို ဖြစ်စေပါသည်။</a:t>
              </a:r>
              <a:endParaRPr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၄. </a:t>
              </a:r>
              <a:r>
                <a:rPr lang="en" sz="13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ဒေ‌သခံစကားနှင့် လေယူလေသိမ်းဖြင့်ဘာသာပြန်ဆိုခြင်းသည်၊ ရှုပ်ထွေးခြင်းနှင့်လွှဲမှားစွာပြောဆိုဆက်ဆံခြင်းများမဖြစ်စေရန်။</a:t>
              </a:r>
              <a:endParaRPr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rgbClr val="737373"/>
                  </a:solidFill>
                  <a:latin typeface="Avenir"/>
                  <a:ea typeface="Avenir"/>
                  <a:cs typeface="Avenir"/>
                  <a:sym typeface="Avenir"/>
                </a:rPr>
                <a:t>၅. </a:t>
              </a:r>
              <a:r>
                <a:rPr lang="en" sz="1300">
                  <a:solidFill>
                    <a:srgbClr val="737373"/>
                  </a:solidFill>
                  <a:highlight>
                    <a:srgbClr val="F8F9FA"/>
                  </a:highlight>
                </a:rPr>
                <a:t>၎င်းတို့၏ မူရင်းနိုင်ငံမှ စကားပြန်များသည် ရိုင်းစိုင်း၊ စည်းကမ်းနှင့်ဆိုင်ရာတွင်ဆန့်ကျင်ဘက်များဖြစ်သည်။</a:t>
              </a:r>
              <a:endParaRPr sz="1300">
                <a:solidFill>
                  <a:srgbClr val="737373"/>
                </a:solidFill>
                <a:highlight>
                  <a:srgbClr val="F8F9FA"/>
                </a:highlight>
              </a:endParaRPr>
            </a:p>
            <a:p>
              <a:pPr indent="0" lvl="0" marL="0" marR="0" rtl="0" algn="l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196" name="Google Shape;196;p20"/>
          <p:cNvSpPr txBox="1"/>
          <p:nvPr/>
        </p:nvSpPr>
        <p:spPr>
          <a:xfrm>
            <a:off x="91600" y="77000"/>
            <a:ext cx="5917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မြန်မာ</a:t>
            </a:r>
            <a:r>
              <a:rPr b="1" lang="en" sz="38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COMMUNITY</a:t>
            </a:r>
            <a:endParaRPr sz="700"/>
          </a:p>
        </p:txBody>
      </p:sp>
      <p:sp>
        <p:nvSpPr>
          <p:cNvPr id="197" name="Google Shape;197;p20"/>
          <p:cNvSpPr txBox="1"/>
          <p:nvPr/>
        </p:nvSpPr>
        <p:spPr>
          <a:xfrm>
            <a:off x="5832600" y="2210100"/>
            <a:ext cx="37056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>
                <a:solidFill>
                  <a:srgbClr val="8CA9AD"/>
                </a:solidFill>
                <a:highlight>
                  <a:srgbClr val="F8F9FA"/>
                </a:highlight>
              </a:rPr>
              <a:t>ခံတွင်းကျန်းမာရေး</a:t>
            </a:r>
            <a:endParaRPr b="1" sz="2100">
              <a:solidFill>
                <a:srgbClr val="8CA9AD"/>
              </a:solidFill>
              <a:highlight>
                <a:srgbClr val="F8F9FA"/>
              </a:highlight>
            </a:endParaRPr>
          </a:p>
          <a:p>
            <a:pPr indent="0" lvl="0" marL="0" marR="0" rtl="0" algn="r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8" name="Google Shape;198;p20"/>
          <p:cNvSpPr txBox="1"/>
          <p:nvPr/>
        </p:nvSpPr>
        <p:spPr>
          <a:xfrm>
            <a:off x="5100197" y="2602506"/>
            <a:ext cx="3978300" cy="15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22860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၁. သွားဆရာ၀န်ပြသရန်ချိိန်းဆိုရာတွင် ‌</a:t>
            </a:r>
            <a:r>
              <a:rPr lang="en" sz="1300">
                <a:solidFill>
                  <a:srgbClr val="737373"/>
                </a:solidFill>
                <a:highlight>
                  <a:srgbClr val="F8F9FA"/>
                </a:highlight>
              </a:rPr>
              <a:t>ပြသမှု‌ စျေး</a:t>
            </a:r>
            <a:r>
              <a:rPr lang="en" sz="1300">
                <a:solidFill>
                  <a:srgbClr val="737373"/>
                </a:solidFill>
                <a:highlight>
                  <a:srgbClr val="F8F9FA"/>
                </a:highlight>
              </a:rPr>
              <a:t>နှု</a:t>
            </a:r>
            <a:r>
              <a:rPr lang="en" sz="1300">
                <a:solidFill>
                  <a:srgbClr val="737373"/>
                </a:solidFill>
                <a:highlight>
                  <a:srgbClr val="F8F9FA"/>
                </a:highlight>
              </a:rPr>
              <a:t>န်းမြင့်မားခြင်း ၊ကြောင့်ပြသမှုနည်းပါးခြင်း  Medicaid ၊Medicare ‌ကြောင့်ချိန်းဆိုမှုများ အတွက်အချိန်ကြာမြင့်စွာစောင့်ဆိုင်းရခြင်း</a:t>
            </a:r>
            <a:endParaRPr sz="1300">
              <a:solidFill>
                <a:srgbClr val="737373"/>
              </a:solidFill>
              <a:highlight>
                <a:srgbClr val="F8F9FA"/>
              </a:highlight>
            </a:endParaRPr>
          </a:p>
          <a:p>
            <a:pPr indent="0" lvl="0" marL="22860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highlight>
                  <a:srgbClr val="F8F9FA"/>
                </a:highlight>
              </a:rPr>
              <a:t>၂. အများစုသော ‌ဗမာဘာသာစကား‌ပြောသူများ သွားဆေးခန်းပြသရာတွင် ဘာသာပြန်သူများမရရှိခြင်း</a:t>
            </a:r>
            <a:endParaRPr sz="1300">
              <a:solidFill>
                <a:srgbClr val="737373"/>
              </a:solidFill>
              <a:highlight>
                <a:srgbClr val="F8F9FA"/>
              </a:highlight>
            </a:endParaRPr>
          </a:p>
          <a:p>
            <a:pPr indent="0" lvl="0" marL="22860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t </a:t>
            </a:r>
            <a:endParaRPr sz="13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9" name="Google Shape;199;p20"/>
          <p:cNvSpPr txBox="1"/>
          <p:nvPr/>
        </p:nvSpPr>
        <p:spPr>
          <a:xfrm>
            <a:off x="5716176" y="662406"/>
            <a:ext cx="33108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ဆေးရုံး၏နည်းစနစ်များ</a:t>
            </a:r>
            <a:endParaRPr b="1" sz="2000">
              <a:solidFill>
                <a:srgbClr val="8CA9AD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00" name="Google Shape;200;p20"/>
          <p:cNvSpPr txBox="1"/>
          <p:nvPr/>
        </p:nvSpPr>
        <p:spPr>
          <a:xfrm>
            <a:off x="5075000" y="1065150"/>
            <a:ext cx="4028700" cy="113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737373"/>
                </a:solidFill>
                <a:highlight>
                  <a:srgbClr val="F8F9FA"/>
                </a:highlight>
              </a:rPr>
              <a:t>  ၁. ဘာသာစကားပံ့ပိုးမှုမရှိသောရုပ်ပိုင်း ဆိုင်ရာတွေ့ဆုံမှုများ‌လုပ်ဆောင်ခြင်းသည်စိန်ခေါ်မှုဖြစ်သည်။</a:t>
            </a:r>
            <a:endParaRPr sz="1200">
              <a:solidFill>
                <a:srgbClr val="737373"/>
              </a:solidFill>
              <a:highlight>
                <a:srgbClr val="F8F9FA"/>
              </a:highlight>
            </a:endParaRPr>
          </a:p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၂. </a:t>
            </a:r>
            <a:r>
              <a:rPr lang="en" sz="1200">
                <a:solidFill>
                  <a:srgbClr val="737373"/>
                </a:solidFill>
                <a:highlight>
                  <a:srgbClr val="F8F9FA"/>
                </a:highlight>
              </a:rPr>
              <a:t>အာမခံ၊ ပရဟိတစောင့်ရှောက်မှုနှင့် အခြားဘဏ္ဍာရေးအကူအညီပုံစံများသည် အဓိပ္ပာယ်မရှိပေ။</a:t>
            </a:r>
            <a:endParaRPr sz="1200">
              <a:solidFill>
                <a:srgbClr val="737373"/>
              </a:solidFill>
              <a:highlight>
                <a:srgbClr val="F8F9FA"/>
              </a:highlight>
            </a:endParaRPr>
          </a:p>
          <a:p>
            <a:pPr indent="-190500" lvl="0" marL="22860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737373"/>
              </a:buClr>
              <a:buSzPts val="1200"/>
              <a:buFont typeface="Avenir"/>
              <a:buAutoNum type="arabicPeriod"/>
            </a:pPr>
            <a:r>
              <a:t/>
            </a:r>
            <a:endParaRPr sz="1200"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1"/>
          <p:cNvSpPr/>
          <p:nvPr/>
        </p:nvSpPr>
        <p:spPr>
          <a:xfrm>
            <a:off x="6578161" y="4020776"/>
            <a:ext cx="2051489" cy="1122724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0" name="Google Shape;210;p21"/>
          <p:cNvSpPr/>
          <p:nvPr/>
        </p:nvSpPr>
        <p:spPr>
          <a:xfrm>
            <a:off x="514350" y="-80360"/>
            <a:ext cx="2051489" cy="1566592"/>
          </a:xfrm>
          <a:custGeom>
            <a:rect b="b" l="l" r="r" t="t"/>
            <a:pathLst>
              <a:path extrusionOk="0" h="3133183" w="4102978">
                <a:moveTo>
                  <a:pt x="0" y="0"/>
                </a:moveTo>
                <a:lnTo>
                  <a:pt x="4102978" y="0"/>
                </a:lnTo>
                <a:lnTo>
                  <a:pt x="4102978" y="3133184"/>
                </a:lnTo>
                <a:lnTo>
                  <a:pt x="0" y="313318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1" name="Google Shape;211;p21"/>
          <p:cNvSpPr txBox="1"/>
          <p:nvPr/>
        </p:nvSpPr>
        <p:spPr>
          <a:xfrm>
            <a:off x="2813850" y="621225"/>
            <a:ext cx="39375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rgbClr val="8CA9AD"/>
                </a:solidFill>
                <a:latin typeface="Avenir"/>
                <a:ea typeface="Avenir"/>
                <a:cs typeface="Avenir"/>
                <a:sym typeface="Avenir"/>
              </a:rPr>
              <a:t>အကြံပြုချက်များ</a:t>
            </a:r>
            <a:endParaRPr sz="1500"/>
          </a:p>
        </p:txBody>
      </p:sp>
      <p:sp>
        <p:nvSpPr>
          <p:cNvPr id="212" name="Google Shape;212;p21"/>
          <p:cNvSpPr txBox="1"/>
          <p:nvPr/>
        </p:nvSpPr>
        <p:spPr>
          <a:xfrm>
            <a:off x="96300" y="1646900"/>
            <a:ext cx="8737800" cy="377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၁.  </a:t>
            </a: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English စကားမ‌ပြောသောလူနာများအား</a:t>
            </a: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ပြူငှါစွာဆက်ဆံခြင်းဖြင့် လူနာများအတွက်ဘေးကင်းပြီး    ကြိုဆိုမှုကိုဖြစ်စေပါသည်။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၂.  </a:t>
            </a: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Check-In kiosks </a:t>
            </a: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လုပ်သောအခါတွင်      ဘာသာပြန်ဆိုမှုရရှိခြင်းဖြင့်ပိုမိုကောင်းမွန်သည့်အထောက်ကူဖြစ်စေမည်ဖြစ်ပါသည်။ 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၃.လူနာအားပိုမိုသက်တောင့် သက်သာရှိရန် စကားပြန်ကျား/မ ရရှိခြင်း။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4. </a:t>
            </a: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စကားပြန်ခြင်းကို ကြိုတင်ပြင်ဆင်ခြင်းဖြစ် လူနာမှစောင့်ဆိုင်းစရာမလိုမည်ဖြစ်ပါသည်။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5. Appointment </a:t>
            </a: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ရက်ကိုသတိပေးရာတွင် ဘာသာပြန်(သို့)စာကားပြန်အသုံးပြုသင့်ပါသည်။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6. </a:t>
            </a: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ရိုသေစွာ အဓိပ္ပာယ်ဖွင့်ဆိုခြင်း ကျင့်စဉ်ကို ဦးစားပေးခြင်း။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7. </a:t>
            </a:r>
            <a:r>
              <a:rPr lang="en">
                <a:solidFill>
                  <a:srgbClr val="737373"/>
                </a:solidFill>
                <a:highlight>
                  <a:srgbClr val="F8F9FA"/>
                </a:highlight>
              </a:rPr>
              <a:t>စောင့်ရှောက်မှု တွင်အဆက်မပြတ်ရှိစေရန်အတွက် လူနာများနှင့် ဆက်သွယ်မှုအားလုံးအတွက် အဓိပ္ပာယ်ဖွင့်ဘာသာပြန်ဆိုပေးပါသည်။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8. </a:t>
            </a:r>
            <a:r>
              <a:rPr lang="en">
                <a:solidFill>
                  <a:srgbClr val="737373"/>
                </a:solidFill>
                <a:highlight>
                  <a:srgbClr val="F8F9FA"/>
                </a:highlight>
                <a:latin typeface="Roboto"/>
                <a:ea typeface="Roboto"/>
                <a:cs typeface="Roboto"/>
                <a:sym typeface="Roboto"/>
              </a:rPr>
              <a:t>လူနာများကိုလွဲ‌ပြောင်းပေးရာတွင်တူညီသောမြို့အတွင်းတွင်လွဲပြောင်းခြင်း၊ဘတ်စ်ကားဖြစ်ရောက်ရှိနိင်ခြင်း။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9. </a:t>
            </a:r>
            <a:r>
              <a:rPr lang="en">
                <a:solidFill>
                  <a:srgbClr val="737373"/>
                </a:solidFill>
                <a:highlight>
                  <a:srgbClr val="F8F9FA"/>
                </a:highlight>
              </a:rPr>
              <a:t>ပရဟိတစောင့်ရှောက်မှုဆိုင်ရာ ဆုံးဖြတ်ချက်များကို ပိုမိုပွင့်လင်းမြင်သာအောင် ပြုလုပ်ခြင်း။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10. </a:t>
            </a:r>
            <a:r>
              <a:rPr lang="en">
                <a:solidFill>
                  <a:srgbClr val="737373"/>
                </a:solidFill>
                <a:highlight>
                  <a:srgbClr val="F8F9FA"/>
                </a:highlight>
              </a:rPr>
              <a:t>ချိန်းဆိုမှုများကြားရှိ အချိန်ပမာဏကို လျှော့ခြင်း။</a:t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737373"/>
                </a:solidFill>
                <a:latin typeface="Avenir"/>
                <a:ea typeface="Avenir"/>
                <a:cs typeface="Avenir"/>
                <a:sym typeface="Avenir"/>
              </a:rPr>
              <a:t>11. </a:t>
            </a:r>
            <a:r>
              <a:rPr lang="en">
                <a:solidFill>
                  <a:srgbClr val="737373"/>
                </a:solidFill>
                <a:highlight>
                  <a:srgbClr val="F8F9FA"/>
                </a:highlight>
              </a:rPr>
              <a:t>မှန်ကန်သောဘာသာစကားရရှိနိုင်ကြောင်း သေချာစေရန်စစ်ဆေးခြင်း။</a:t>
            </a:r>
            <a:endParaRPr>
              <a:solidFill>
                <a:srgbClr val="737373"/>
              </a:solidFill>
              <a:highlight>
                <a:srgbClr val="F8F9FA"/>
              </a:highlight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737373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