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Roboto Medium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RobotoMedium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RobotoMedium-italic.fntdata"/><Relationship Id="rId23" Type="http://schemas.openxmlformats.org/officeDocument/2006/relationships/font" Target="fonts/Roboto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Roboto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a6ddcb38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2afa6ddcb38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afa6ddcb38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g2afa6ddcb38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afa6ddcb38_0_16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2afa6ddcb38_0_16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g2afa6ddcb38_0_163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afa6ddcb38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2afa6ddcb38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afa6ddcb38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2afa6ddcb38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afa6ddcb38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2afa6ddcb38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3dd00cc19e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3dd00cc19e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afa6ddcb38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2afa6ddcb38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afa6ddcb38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9" name="Google Shape;149;g2afa6ddcb38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50" name="Google Shape;150;g2afa6ddcb38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g2afa6ddcb38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52" name="Google Shape;152;g2afa6ddcb38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3" name="Google Shape;153;g2afa6ddcb38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afa6ddcb38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2afa6ddcb38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afa6ddcb38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2afa6ddcb38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3cb1171a99_0_5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6" name="Google Shape;206;g33cb1171a99_0_5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7" name="Google Shape;207;g33cb1171a99_0_5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g33cb1171a99_0_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209" name="Google Shape;209;g33cb1171a99_0_5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10" name="Google Shape;210;g33cb1171a99_0_5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wzzjxfcGIMDA7uiD9W72a_6lJRWkt1DW/view" TargetMode="External"/><Relationship Id="rId7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fXf13n1jJ3uZaYIDfrojT1XageVkkMyl/view" TargetMode="External"/><Relationship Id="rId7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oQxwTBb2r2o2CWOE509mYLJdsbRPlOrU/view" TargetMode="External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5" Type="http://schemas.openxmlformats.org/officeDocument/2006/relationships/hyperlink" Target="http://drive.google.com/file/d/1s5BmyOrA55W2ifChfvYkvgH_XoeBIaJA/view" TargetMode="External"/><Relationship Id="rId6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hyperlink" Target="http://drive.google.com/file/d/1ZhpzMCY_CI69QBvPVxzyOQsrRCqxYjJH/view" TargetMode="External"/><Relationship Id="rId6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hyperlink" Target="http://drive.google.com/file/d/14NmY6cJWJh84H724LIhch4ojMaBARSbY/view" TargetMode="External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hyperlink" Target="http://drive.google.com/file/d/1DnrIqjeYYYC0UnFp0ZjZHkQzssxHr45g/view" TargetMode="External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1642485" y="1556701"/>
            <a:ext cx="63204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COMMUNITY REPORT BACK</a:t>
            </a:r>
            <a:endParaRPr sz="700"/>
          </a:p>
        </p:txBody>
      </p:sp>
      <p:sp>
        <p:nvSpPr>
          <p:cNvPr id="59" name="Google Shape;59;p13"/>
          <p:cNvSpPr txBox="1"/>
          <p:nvPr/>
        </p:nvSpPr>
        <p:spPr>
          <a:xfrm>
            <a:off x="2430774" y="3331752"/>
            <a:ext cx="5532000" cy="6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Congolese Community- </a:t>
            </a: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Kinyarwandan</a:t>
            </a: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i="1" sz="19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9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</a:t>
            </a: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62" name="Google Shape;62;p13" title="250409_1018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216400" y="1875750"/>
            <a:ext cx="457925" cy="45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oogle Shape;221;p22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22" name="Google Shape;222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22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4" name="Google Shape;224;p22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225" name="Google Shape;225;p22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226" name="Google Shape;226;p22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27" name="Google Shape;227;p22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8" name="Google Shape;228;p22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29" name="Google Shape;229;p22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30" name="Google Shape;230;p22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1" name="Google Shape;231;p22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2" name="Google Shape;232;p22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3" name="Google Shape;233;p22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4" name="Google Shape;234;p22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5" name="Google Shape;235;p22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6" name="Google Shape;236;p22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7" name="Google Shape;237;p22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8" name="Google Shape;238;p22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9" name="Google Shape;239;p22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Google Shape;245;p23"/>
          <p:cNvPicPr preferRelativeResize="0"/>
          <p:nvPr/>
        </p:nvPicPr>
        <p:blipFill rotWithShape="1">
          <a:blip r:embed="rId3">
            <a:alphaModFix/>
          </a:blip>
          <a:srcRect b="4377" l="2460" r="2202" t="4249"/>
          <a:stretch/>
        </p:blipFill>
        <p:spPr>
          <a:xfrm>
            <a:off x="121825" y="465044"/>
            <a:ext cx="9022177" cy="4289613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23"/>
          <p:cNvSpPr/>
          <p:nvPr/>
        </p:nvSpPr>
        <p:spPr>
          <a:xfrm>
            <a:off x="6616261" y="-636175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7" name="Google Shape;247;p23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48" name="Google Shape;248;p23" title="250410_0942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313600" y="601050"/>
            <a:ext cx="1122725" cy="112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oogle Shape;253;p24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54" name="Google Shape;254;p24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24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6" name="Google Shape;256;p24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7" name="Google Shape;257;p24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8" name="Google Shape;258;p24"/>
          <p:cNvSpPr txBox="1"/>
          <p:nvPr/>
        </p:nvSpPr>
        <p:spPr>
          <a:xfrm>
            <a:off x="2430780" y="2092325"/>
            <a:ext cx="5310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THANK YOU</a:t>
            </a:r>
            <a:endParaRPr sz="700"/>
          </a:p>
        </p:txBody>
      </p:sp>
      <p:sp>
        <p:nvSpPr>
          <p:cNvPr id="259" name="Google Shape;259;p24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60" name="Google Shape;260;p24" title="250410_0945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47875" y="2092325"/>
            <a:ext cx="833450" cy="83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8" name="Google Shape;68;p14"/>
          <p:cNvSpPr txBox="1"/>
          <p:nvPr/>
        </p:nvSpPr>
        <p:spPr>
          <a:xfrm>
            <a:off x="5879605" y="3495675"/>
            <a:ext cx="27501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TABLE OF</a:t>
            </a:r>
            <a:endParaRPr sz="700"/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CONTENT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125190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72" name="Google Shape;72;p14"/>
          <p:cNvSpPr txBox="1"/>
          <p:nvPr/>
        </p:nvSpPr>
        <p:spPr>
          <a:xfrm>
            <a:off x="2177985" y="2012897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2177985" y="2773891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6" name="Google Shape;76;p14"/>
          <p:cNvSpPr txBox="1"/>
          <p:nvPr/>
        </p:nvSpPr>
        <p:spPr>
          <a:xfrm>
            <a:off x="2177985" y="353488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77" name="Google Shape;77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3" name="Google Shape;83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" name="Google Shape;85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5"/>
          <p:cNvSpPr txBox="1"/>
          <p:nvPr/>
        </p:nvSpPr>
        <p:spPr>
          <a:xfrm>
            <a:off x="2950656" y="1871661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CRHE?</a:t>
            </a:r>
            <a:endParaRPr sz="700"/>
          </a:p>
        </p:txBody>
      </p:sp>
      <p:sp>
        <p:nvSpPr>
          <p:cNvPr id="88" name="Google Shape;88;p15"/>
          <p:cNvSpPr txBox="1"/>
          <p:nvPr/>
        </p:nvSpPr>
        <p:spPr>
          <a:xfrm>
            <a:off x="3430268" y="2986086"/>
            <a:ext cx="330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Community Research</a:t>
            </a:r>
            <a:endParaRPr sz="700"/>
          </a:p>
        </p:txBody>
      </p:sp>
      <p:sp>
        <p:nvSpPr>
          <p:cNvPr id="89" name="Google Shape;89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90" name="Google Shape;90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91" name="Google Shape;91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" name="Google Shape;92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9" name="Google Shape;99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0" name="Google Shape;100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7" name="Google Shape;107;p16"/>
          <p:cNvSpPr txBox="1"/>
          <p:nvPr/>
        </p:nvSpPr>
        <p:spPr>
          <a:xfrm>
            <a:off x="479455" y="418101"/>
            <a:ext cx="7905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RCP’S CRHE PROJECT</a:t>
            </a:r>
            <a:endParaRPr sz="700"/>
          </a:p>
        </p:txBody>
      </p:sp>
      <p:grpSp>
        <p:nvGrpSpPr>
          <p:cNvPr id="108" name="Google Shape;108;p16"/>
          <p:cNvGrpSpPr/>
          <p:nvPr/>
        </p:nvGrpSpPr>
        <p:grpSpPr>
          <a:xfrm>
            <a:off x="1922750" y="874538"/>
            <a:ext cx="5332240" cy="3982417"/>
            <a:chOff x="2857240" y="1198100"/>
            <a:chExt cx="3290693" cy="2750668"/>
          </a:xfrm>
        </p:grpSpPr>
        <p:sp>
          <p:nvSpPr>
            <p:cNvPr id="109" name="Google Shape;109;p16"/>
            <p:cNvSpPr/>
            <p:nvPr/>
          </p:nvSpPr>
          <p:spPr>
            <a:xfrm>
              <a:off x="3271198" y="1463313"/>
              <a:ext cx="2599200" cy="1998900"/>
            </a:xfrm>
            <a:prstGeom prst="triangle">
              <a:avLst>
                <a:gd fmla="val 50000" name="adj"/>
              </a:avLst>
            </a:prstGeom>
            <a:solidFill>
              <a:srgbClr val="BBCB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6"/>
            <p:cNvSpPr txBox="1"/>
            <p:nvPr/>
          </p:nvSpPr>
          <p:spPr>
            <a:xfrm>
              <a:off x="3849510" y="2067444"/>
              <a:ext cx="1443600" cy="139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Community-based </a:t>
              </a:r>
              <a:endParaRPr b="1" sz="12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research to understand language in-access for LEP patients in healthcare in the Triangle, to develop recommendations for healthcare providers and systems, to reduce health inequity for all</a:t>
              </a:r>
              <a:endParaRPr sz="1200">
                <a:solidFill>
                  <a:srgbClr val="1B786F"/>
                </a:solidFill>
              </a:endParaRPr>
            </a:p>
          </p:txBody>
        </p:sp>
        <p:grpSp>
          <p:nvGrpSpPr>
            <p:cNvPr id="111" name="Google Shape;111;p16"/>
            <p:cNvGrpSpPr/>
            <p:nvPr/>
          </p:nvGrpSpPr>
          <p:grpSpPr>
            <a:xfrm>
              <a:off x="3698064" y="3159725"/>
              <a:ext cx="2449869" cy="789043"/>
              <a:chOff x="3698064" y="3159725"/>
              <a:chExt cx="2449869" cy="789043"/>
            </a:xfrm>
          </p:grpSpPr>
          <p:sp>
            <p:nvSpPr>
              <p:cNvPr id="112" name="Google Shape;112;p16"/>
              <p:cNvSpPr/>
              <p:nvPr/>
            </p:nvSpPr>
            <p:spPr>
              <a:xfrm rot="10800000">
                <a:off x="3698064" y="3575617"/>
                <a:ext cx="1740900" cy="12540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D7E7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16"/>
              <p:cNvSpPr txBox="1"/>
              <p:nvPr/>
            </p:nvSpPr>
            <p:spPr>
              <a:xfrm rot="620">
                <a:off x="3771608" y="3655818"/>
                <a:ext cx="1662900" cy="29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D7E75"/>
                    </a:solidFill>
                    <a:latin typeface="Roboto"/>
                    <a:ea typeface="Roboto"/>
                    <a:cs typeface="Roboto"/>
                    <a:sym typeface="Roboto"/>
                  </a:rPr>
                  <a:t>Conduct research, analyze data</a:t>
                </a:r>
                <a:endParaRPr sz="1100">
                  <a:solidFill>
                    <a:srgbClr val="1D7E75"/>
                  </a:solidFill>
                </a:endParaRPr>
              </a:p>
            </p:txBody>
          </p:sp>
          <p:sp>
            <p:nvSpPr>
              <p:cNvPr id="114" name="Google Shape;114;p16"/>
              <p:cNvSpPr/>
              <p:nvPr/>
            </p:nvSpPr>
            <p:spPr>
              <a:xfrm>
                <a:off x="5582733" y="3159725"/>
                <a:ext cx="565200" cy="565500"/>
              </a:xfrm>
              <a:prstGeom prst="ellipse">
                <a:avLst/>
              </a:prstGeom>
              <a:solidFill>
                <a:srgbClr val="1D7E7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02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5" name="Google Shape;115;p16"/>
            <p:cNvGrpSpPr/>
            <p:nvPr/>
          </p:nvGrpSpPr>
          <p:grpSpPr>
            <a:xfrm>
              <a:off x="2857240" y="1406958"/>
              <a:ext cx="1425485" cy="2318267"/>
              <a:chOff x="2857240" y="1406958"/>
              <a:chExt cx="1425485" cy="2318267"/>
            </a:xfrm>
          </p:grpSpPr>
          <p:sp>
            <p:nvSpPr>
              <p:cNvPr id="116" name="Google Shape;116;p16"/>
              <p:cNvSpPr/>
              <p:nvPr/>
            </p:nvSpPr>
            <p:spPr>
              <a:xfrm rot="-3360517">
                <a:off x="2960437" y="2297046"/>
                <a:ext cx="1629676" cy="12531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249C9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16"/>
              <p:cNvSpPr txBox="1"/>
              <p:nvPr/>
            </p:nvSpPr>
            <p:spPr>
              <a:xfrm rot="-3365016">
                <a:off x="2698724" y="1986218"/>
                <a:ext cx="1664030" cy="504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249C91"/>
                    </a:solidFill>
                    <a:latin typeface="Roboto"/>
                    <a:ea typeface="Roboto"/>
                    <a:cs typeface="Roboto"/>
                    <a:sym typeface="Roboto"/>
                  </a:rPr>
                  <a:t>Report out what we learned to improve access to interpretation and healthcare</a:t>
                </a:r>
                <a:endParaRPr sz="1100">
                  <a:solidFill>
                    <a:srgbClr val="249C91"/>
                  </a:solidFill>
                </a:endParaRPr>
              </a:p>
            </p:txBody>
          </p:sp>
          <p:sp>
            <p:nvSpPr>
              <p:cNvPr id="118" name="Google Shape;118;p16"/>
              <p:cNvSpPr/>
              <p:nvPr/>
            </p:nvSpPr>
            <p:spPr>
              <a:xfrm>
                <a:off x="3058183" y="3159725"/>
                <a:ext cx="565200" cy="565500"/>
              </a:xfrm>
              <a:prstGeom prst="ellipse">
                <a:avLst/>
              </a:prstGeom>
              <a:solidFill>
                <a:srgbClr val="249C91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03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9" name="Google Shape;119;p16"/>
            <p:cNvGrpSpPr/>
            <p:nvPr/>
          </p:nvGrpSpPr>
          <p:grpSpPr>
            <a:xfrm>
              <a:off x="4288708" y="1198100"/>
              <a:ext cx="1767434" cy="1861998"/>
              <a:chOff x="4288708" y="1198100"/>
              <a:chExt cx="1767434" cy="1861998"/>
            </a:xfrm>
          </p:grpSpPr>
          <p:sp>
            <p:nvSpPr>
              <p:cNvPr id="120" name="Google Shape;120;p16"/>
              <p:cNvSpPr/>
              <p:nvPr/>
            </p:nvSpPr>
            <p:spPr>
              <a:xfrm rot="3420919">
                <a:off x="4575050" y="2300047"/>
                <a:ext cx="1581515" cy="125402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55B5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16"/>
              <p:cNvSpPr/>
              <p:nvPr/>
            </p:nvSpPr>
            <p:spPr>
              <a:xfrm>
                <a:off x="4288708" y="1198100"/>
                <a:ext cx="565200" cy="565500"/>
              </a:xfrm>
              <a:prstGeom prst="ellipse">
                <a:avLst/>
              </a:prstGeom>
              <a:solidFill>
                <a:srgbClr val="155B5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01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22" name="Google Shape;122;p16"/>
              <p:cNvSpPr txBox="1"/>
              <p:nvPr/>
            </p:nvSpPr>
            <p:spPr>
              <a:xfrm rot="3420634">
                <a:off x="4640653" y="2101762"/>
                <a:ext cx="1673878" cy="292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Design research study with communities </a:t>
                </a:r>
                <a:endParaRPr sz="1100">
                  <a:solidFill>
                    <a:srgbClr val="155B55"/>
                  </a:solidFill>
                </a:endParaRPr>
              </a:p>
            </p:txBody>
          </p:sp>
        </p:grpSp>
      </p:grpSp>
      <p:pic>
        <p:nvPicPr>
          <p:cNvPr id="123" name="Google Shape;123;p16" title="250409_1019_01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80475" y="1032200"/>
            <a:ext cx="789850" cy="78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29" name="Google Shape;129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1" name="Google Shape;131;p17"/>
          <p:cNvSpPr txBox="1"/>
          <p:nvPr/>
        </p:nvSpPr>
        <p:spPr>
          <a:xfrm>
            <a:off x="2950656" y="2133599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DID</a:t>
            </a:r>
            <a:endParaRPr sz="700"/>
          </a:p>
        </p:txBody>
      </p:sp>
      <p:sp>
        <p:nvSpPr>
          <p:cNvPr id="132" name="Google Shape;132;p17"/>
          <p:cNvSpPr txBox="1"/>
          <p:nvPr/>
        </p:nvSpPr>
        <p:spPr>
          <a:xfrm>
            <a:off x="3651254" y="2724149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33" name="Google Shape;133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34" name="Google Shape;134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5" name="Google Shape;135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6" name="Google Shape;136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37" name="Google Shape;137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5" name="Google Shape;145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6" name="Google Shape;146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6" name="Google Shape;156;p18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18"/>
          <p:cNvSpPr txBox="1"/>
          <p:nvPr/>
        </p:nvSpPr>
        <p:spPr>
          <a:xfrm>
            <a:off x="279627" y="2379300"/>
            <a:ext cx="33633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COMMUNITY HEALTH FORUMS</a:t>
            </a:r>
            <a:endParaRPr sz="700"/>
          </a:p>
        </p:txBody>
      </p:sp>
      <p:sp>
        <p:nvSpPr>
          <p:cNvPr id="158" name="Google Shape;158;p18"/>
          <p:cNvSpPr txBox="1"/>
          <p:nvPr/>
        </p:nvSpPr>
        <p:spPr>
          <a:xfrm>
            <a:off x="2744004" y="404813"/>
            <a:ext cx="3294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INDIVIDUAL INTERVIEWS</a:t>
            </a:r>
            <a:endParaRPr sz="700"/>
          </a:p>
        </p:txBody>
      </p:sp>
      <p:sp>
        <p:nvSpPr>
          <p:cNvPr id="159" name="Google Shape;159;p18"/>
          <p:cNvSpPr txBox="1"/>
          <p:nvPr/>
        </p:nvSpPr>
        <p:spPr>
          <a:xfrm>
            <a:off x="279625" y="3376863"/>
            <a:ext cx="2976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4 community health forums with Spanish, Arabic, Karen, and Burmese Speaking Women</a:t>
            </a:r>
            <a:endParaRPr sz="700"/>
          </a:p>
        </p:txBody>
      </p:sp>
      <p:sp>
        <p:nvSpPr>
          <p:cNvPr id="160" name="Google Shape;160;p18"/>
          <p:cNvSpPr txBox="1"/>
          <p:nvPr/>
        </p:nvSpPr>
        <p:spPr>
          <a:xfrm>
            <a:off x="2744004" y="1409703"/>
            <a:ext cx="3294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conducted 15 individual interviews speaking Spanish, Burmese, Karen,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Kinyarwanda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Pashto, Dari, and Arabic </a:t>
            </a:r>
            <a:endParaRPr sz="700"/>
          </a:p>
        </p:txBody>
      </p:sp>
      <p:sp>
        <p:nvSpPr>
          <p:cNvPr id="161" name="Google Shape;161;p18"/>
          <p:cNvSpPr txBox="1"/>
          <p:nvPr/>
        </p:nvSpPr>
        <p:spPr>
          <a:xfrm>
            <a:off x="5797107" y="2074498"/>
            <a:ext cx="301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LN SURVEYS</a:t>
            </a:r>
            <a:endParaRPr sz="700"/>
          </a:p>
        </p:txBody>
      </p:sp>
      <p:sp>
        <p:nvSpPr>
          <p:cNvPr id="162" name="Google Shape;162;p18"/>
          <p:cNvSpPr txBox="1"/>
          <p:nvPr/>
        </p:nvSpPr>
        <p:spPr>
          <a:xfrm>
            <a:off x="5949863" y="2622188"/>
            <a:ext cx="2863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analyzed 1200 Language Navigator post-appointment surveys</a:t>
            </a:r>
            <a:endParaRPr sz="700"/>
          </a:p>
        </p:txBody>
      </p:sp>
      <p:sp>
        <p:nvSpPr>
          <p:cNvPr id="163" name="Google Shape;163;p18"/>
          <p:cNvSpPr txBox="1"/>
          <p:nvPr/>
        </p:nvSpPr>
        <p:spPr>
          <a:xfrm>
            <a:off x="3456054" y="3059542"/>
            <a:ext cx="287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POLICY REVIEWS</a:t>
            </a:r>
            <a:endParaRPr sz="700"/>
          </a:p>
        </p:txBody>
      </p:sp>
      <p:sp>
        <p:nvSpPr>
          <p:cNvPr id="164" name="Google Shape;164;p18"/>
          <p:cNvSpPr txBox="1"/>
          <p:nvPr/>
        </p:nvSpPr>
        <p:spPr>
          <a:xfrm>
            <a:off x="3456054" y="4026332"/>
            <a:ext cx="2876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We reviewed language access policies from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Duke, UNC, the s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tate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and f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ederal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government</a:t>
            </a:r>
            <a:endParaRPr sz="700"/>
          </a:p>
        </p:txBody>
      </p:sp>
      <p:pic>
        <p:nvPicPr>
          <p:cNvPr id="165" name="Google Shape;165;p18" title="250409_1020_01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78147" y="270400"/>
            <a:ext cx="865075" cy="86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71" name="Google Shape;171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3" name="Google Shape;173;p19"/>
          <p:cNvSpPr txBox="1"/>
          <p:nvPr/>
        </p:nvSpPr>
        <p:spPr>
          <a:xfrm>
            <a:off x="2950656" y="1985963"/>
            <a:ext cx="37860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 WE LEARNED</a:t>
            </a:r>
            <a:endParaRPr sz="700"/>
          </a:p>
        </p:txBody>
      </p:sp>
      <p:sp>
        <p:nvSpPr>
          <p:cNvPr id="174" name="Google Shape;174;p19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75" name="Google Shape;175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76" name="Google Shape;176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7" name="Google Shape;177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8" name="Google Shape;178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79" name="Google Shape;179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3" name="Google Shape;183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5" name="Google Shape;185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/>
          <p:nvPr/>
        </p:nvSpPr>
        <p:spPr>
          <a:xfrm>
            <a:off x="6578161" y="0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4" name="Google Shape;194;p20"/>
          <p:cNvGrpSpPr/>
          <p:nvPr/>
        </p:nvGrpSpPr>
        <p:grpSpPr>
          <a:xfrm>
            <a:off x="4877449" y="2618675"/>
            <a:ext cx="3752291" cy="1049575"/>
            <a:chOff x="4995000" y="196250"/>
            <a:chExt cx="3531901" cy="1049575"/>
          </a:xfrm>
        </p:grpSpPr>
        <p:sp>
          <p:nvSpPr>
            <p:cNvPr id="195" name="Google Shape;195;p20"/>
            <p:cNvSpPr txBox="1"/>
            <p:nvPr/>
          </p:nvSpPr>
          <p:spPr>
            <a:xfrm>
              <a:off x="4995000" y="196250"/>
              <a:ext cx="35319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ACCESS TO HEALTHCARE</a:t>
              </a:r>
              <a:endParaRPr sz="700"/>
            </a:p>
          </p:txBody>
        </p:sp>
        <p:sp>
          <p:nvSpPr>
            <p:cNvPr id="196" name="Google Shape;196;p20"/>
            <p:cNvSpPr txBox="1"/>
            <p:nvPr/>
          </p:nvSpPr>
          <p:spPr>
            <a:xfrm>
              <a:off x="4995000" y="517725"/>
              <a:ext cx="3531900" cy="72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1. Knowledge of where to go for acute healthcare needs is not explained well upon arrival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2.  Healthcare providers need to be able to identify when interpretation is going poorly so that they can address it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97" name="Google Shape;197;p20"/>
          <p:cNvGrpSpPr/>
          <p:nvPr/>
        </p:nvGrpSpPr>
        <p:grpSpPr>
          <a:xfrm>
            <a:off x="514364" y="1442267"/>
            <a:ext cx="3752400" cy="2911169"/>
            <a:chOff x="514350" y="2614956"/>
            <a:chExt cx="3752400" cy="2911169"/>
          </a:xfrm>
        </p:grpSpPr>
        <p:sp>
          <p:nvSpPr>
            <p:cNvPr id="198" name="Google Shape;198;p20"/>
            <p:cNvSpPr txBox="1"/>
            <p:nvPr/>
          </p:nvSpPr>
          <p:spPr>
            <a:xfrm>
              <a:off x="514350" y="2614956"/>
              <a:ext cx="37524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 sz="2000" u="none" cap="none" strike="noStrike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INTERPRETATION S</a:t>
              </a:r>
              <a:r>
                <a:rPr b="1" lang="en" sz="20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ERVICES</a:t>
              </a:r>
              <a:endParaRPr b="1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9" name="Google Shape;199;p20"/>
            <p:cNvSpPr txBox="1"/>
            <p:nvPr/>
          </p:nvSpPr>
          <p:spPr>
            <a:xfrm>
              <a:off x="514350" y="2935625"/>
              <a:ext cx="3752400" cy="25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1. Interpretation is rarely provided when the doctor is NOT present (check-in, labs, medical tests) </a:t>
              </a:r>
              <a:b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</a:b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2. Even when the doctor tries to get interpretation, it is very difficult to receive high quality interpretation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3. Without accurate interpretation, understanding of medical diagnoses and treatment plans is delayed and causes stress and confusion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4.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Receiving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 interpretation in Kinyarawandan isn’t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guaranteed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, and sometimes people will have to ask for interpretation in a 2nd language (Swahili)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5. </a:t>
              </a: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Interpretation is critical to quality healthcare and makes people feel more comfortable with service provision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6. Accessing friendly, culturally competent, and linguistically competent interpretation is not guaranteed </a:t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00" name="Google Shape;200;p20"/>
          <p:cNvSpPr txBox="1"/>
          <p:nvPr/>
        </p:nvSpPr>
        <p:spPr>
          <a:xfrm>
            <a:off x="514350" y="476250"/>
            <a:ext cx="6523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CONGOLESE</a:t>
            </a:r>
            <a:r>
              <a:rPr b="1" lang="en" sz="36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 COMMUNITY</a:t>
            </a:r>
            <a:endParaRPr sz="500"/>
          </a:p>
        </p:txBody>
      </p:sp>
      <p:sp>
        <p:nvSpPr>
          <p:cNvPr id="201" name="Google Shape;201;p20"/>
          <p:cNvSpPr txBox="1"/>
          <p:nvPr/>
        </p:nvSpPr>
        <p:spPr>
          <a:xfrm>
            <a:off x="5318851" y="1442281"/>
            <a:ext cx="3310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HOSPITAL SYSTEMS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2" name="Google Shape;202;p20"/>
          <p:cNvSpPr txBox="1"/>
          <p:nvPr/>
        </p:nvSpPr>
        <p:spPr>
          <a:xfrm>
            <a:off x="4877400" y="1763769"/>
            <a:ext cx="3752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Navigating physical environments without language support is challenging 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18415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100"/>
              <a:buFont typeface="Avenir"/>
              <a:buAutoNum type="arabicPeriod"/>
            </a:pPr>
            <a:r>
              <a:rPr lang="en"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Insurance, charity care, and other forms of financial assistance do not make sense</a:t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03" name="Google Shape;203;p20" title="250409_1022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750" y="1122725"/>
            <a:ext cx="646500" cy="64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1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3" name="Google Shape;213;p21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4" name="Google Shape;214;p21"/>
          <p:cNvSpPr txBox="1"/>
          <p:nvPr/>
        </p:nvSpPr>
        <p:spPr>
          <a:xfrm>
            <a:off x="2813850" y="621225"/>
            <a:ext cx="393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RECOMMENDATIONS</a:t>
            </a:r>
            <a:endParaRPr sz="1500"/>
          </a:p>
        </p:txBody>
      </p:sp>
      <p:sp>
        <p:nvSpPr>
          <p:cNvPr id="215" name="Google Shape;215;p21"/>
          <p:cNvSpPr txBox="1"/>
          <p:nvPr/>
        </p:nvSpPr>
        <p:spPr>
          <a:xfrm>
            <a:off x="319650" y="1646896"/>
            <a:ext cx="8514300" cy="28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Being friendly goes a long way in making non-english speaking patients feel safe and welcomed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03200" lvl="0" marL="2286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400"/>
              <a:buFont typeface="Avenir"/>
              <a:buAutoNum type="arabicPeriod"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Make Check-In kiosks more accessible by providing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 Honor patient’s preferences for gender of interpreter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Prepare for interpretation ahead of time so that patients don’t have to wait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Appointment reminders and all other communication should be done with interpretation or translation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 Honor interpretation modality preference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 To ensure continuity of care, have interpretation provided for all communications with patients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 When referring people, ensure that the referral is within the same city, and accessible via bus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 Make charity care decisions more transparent 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 Reduce the amount of time in between appointments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 Check to ensure that the correct language is available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16" name="Google Shape;216;p21" title="250409_1025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55150" y="506100"/>
            <a:ext cx="661350" cy="66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