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Roboto"/>
      <p:regular r:id="rId18"/>
      <p:bold r:id="rId19"/>
      <p:italic r:id="rId20"/>
      <p:boldItalic r:id="rId21"/>
    </p:embeddedFont>
    <p:embeddedFont>
      <p:font typeface="Roboto Medium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italic.fntdata"/><Relationship Id="rId22" Type="http://schemas.openxmlformats.org/officeDocument/2006/relationships/font" Target="fonts/RobotoMedium-regular.fntdata"/><Relationship Id="rId21" Type="http://schemas.openxmlformats.org/officeDocument/2006/relationships/font" Target="fonts/Roboto-boldItalic.fntdata"/><Relationship Id="rId24" Type="http://schemas.openxmlformats.org/officeDocument/2006/relationships/font" Target="fonts/RobotoMedium-italic.fntdata"/><Relationship Id="rId23" Type="http://schemas.openxmlformats.org/officeDocument/2006/relationships/font" Target="fonts/RobotoMedium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font" Target="fonts/RobotoMedium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font" Target="fonts/Roboto-bold.fntdata"/><Relationship Id="rId18" Type="http://schemas.openxmlformats.org/officeDocument/2006/relationships/font" Target="fonts/Robot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afa6ddcb38_0_0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g2afa6ddcb38_0_0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2afa6ddcb38_0_141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g2afa6ddcb38_0_141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2afa6ddcb38_0_163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3" name="Google Shape;243;g2afa6ddcb38_0_163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g2afa6ddcb38_0_163:notes"/>
          <p:cNvSpPr txBox="1"/>
          <p:nvPr>
            <p:ph idx="12" type="sldNum"/>
          </p:nvPr>
        </p:nvSpPr>
        <p:spPr>
          <a:xfrm>
            <a:off x="5180013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2afa6ddcb38_0_170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g2afa6ddcb38_0_170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afa6ddcb38_0_11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g2afa6ddcb38_0_11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afa6ddcb38_0_25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g2afa6ddcb38_0_25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3dd00cc19e_0_0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g33dd00cc19e_0_0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afa6ddcb38_0_54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g2afa6ddcb38_0_54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2afa6ddcb38_0_76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50" name="Google Shape;150;g2afa6ddcb38_0_76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151" name="Google Shape;151;g2afa6ddcb38_0_76:notes"/>
          <p:cNvSpPr/>
          <p:nvPr>
            <p:ph idx="3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g2afa6ddcb38_0_76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project includes data form Language Navigator surveys, semi-structured interviews, community health forums, and reviews of institutional policies around language services. </a:t>
            </a:r>
            <a:endParaRPr/>
          </a:p>
        </p:txBody>
      </p:sp>
      <p:sp>
        <p:nvSpPr>
          <p:cNvPr id="153" name="Google Shape;153;g2afa6ddcb38_0_76:notes"/>
          <p:cNvSpPr txBox="1"/>
          <p:nvPr>
            <p:ph idx="11" type="ftr"/>
          </p:nvPr>
        </p:nvSpPr>
        <p:spPr>
          <a:xfrm>
            <a:off x="0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54" name="Google Shape;154;g2afa6ddcb38_0_76:notes"/>
          <p:cNvSpPr txBox="1"/>
          <p:nvPr>
            <p:ph idx="12" type="sldNum"/>
          </p:nvPr>
        </p:nvSpPr>
        <p:spPr>
          <a:xfrm>
            <a:off x="5180013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2afa6ddcb38_0_93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g2afa6ddcb38_0_93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2afa6ddcb38_0_115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g2afa6ddcb38_0_115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3cb1171a99_0_5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07" name="Google Shape;207;g33cb1171a99_0_5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208" name="Google Shape;208;g33cb1171a99_0_5:notes"/>
          <p:cNvSpPr/>
          <p:nvPr>
            <p:ph idx="3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9" name="Google Shape;209;g33cb1171a99_0_5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project includes data form Language Navigator surveys, semi-structured interviews, community health forums, and reviews of institutional policies around language services. </a:t>
            </a:r>
            <a:endParaRPr/>
          </a:p>
        </p:txBody>
      </p:sp>
      <p:sp>
        <p:nvSpPr>
          <p:cNvPr id="210" name="Google Shape;210;g33cb1171a99_0_5:notes"/>
          <p:cNvSpPr txBox="1"/>
          <p:nvPr>
            <p:ph idx="11" type="ftr"/>
          </p:nvPr>
        </p:nvSpPr>
        <p:spPr>
          <a:xfrm>
            <a:off x="0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11" name="Google Shape;211;g33cb1171a99_0_5:notes"/>
          <p:cNvSpPr txBox="1"/>
          <p:nvPr>
            <p:ph idx="12" type="sldNum"/>
          </p:nvPr>
        </p:nvSpPr>
        <p:spPr>
          <a:xfrm>
            <a:off x="5180013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Relationship Id="rId4" Type="http://schemas.openxmlformats.org/officeDocument/2006/relationships/image" Target="../media/image7.png"/><Relationship Id="rId5" Type="http://schemas.openxmlformats.org/officeDocument/2006/relationships/image" Target="../media/image4.png"/><Relationship Id="rId6" Type="http://schemas.openxmlformats.org/officeDocument/2006/relationships/hyperlink" Target="http://drive.google.com/file/d/19EBZp0hVnpCqPA0emWsejgYE_sA8A48B/view" TargetMode="External"/><Relationship Id="rId7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png"/><Relationship Id="rId4" Type="http://schemas.openxmlformats.org/officeDocument/2006/relationships/image" Target="../media/image8.png"/><Relationship Id="rId5" Type="http://schemas.openxmlformats.org/officeDocument/2006/relationships/image" Target="../media/image4.png"/><Relationship Id="rId6" Type="http://schemas.openxmlformats.org/officeDocument/2006/relationships/hyperlink" Target="http://drive.google.com/file/d/1Nm3tg3Iz6UUreVBr6guKG5FNP8ca0TdW/view" TargetMode="External"/><Relationship Id="rId7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png"/><Relationship Id="rId4" Type="http://schemas.openxmlformats.org/officeDocument/2006/relationships/image" Target="../media/image7.png"/><Relationship Id="rId5" Type="http://schemas.openxmlformats.org/officeDocument/2006/relationships/image" Target="../media/image4.png"/><Relationship Id="rId6" Type="http://schemas.openxmlformats.org/officeDocument/2006/relationships/hyperlink" Target="http://drive.google.com/file/d/1DezecLSCXPQInNG4HuL3ppiaDnBURDRz/view" TargetMode="External"/><Relationship Id="rId7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Relationship Id="rId4" Type="http://schemas.openxmlformats.org/officeDocument/2006/relationships/image" Target="../media/image4.png"/><Relationship Id="rId5" Type="http://schemas.openxmlformats.org/officeDocument/2006/relationships/hyperlink" Target="http://drive.google.com/file/d/11AuNS8xHYLN5xviXQug4fGNnpIBT2TUH/view" TargetMode="External"/><Relationship Id="rId6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5" Type="http://schemas.openxmlformats.org/officeDocument/2006/relationships/hyperlink" Target="http://drive.google.com/file/d/1Xe2lA1lmWN2SGmGcSt9AmmqTNxG7CVgn/view" TargetMode="External"/><Relationship Id="rId6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Relationship Id="rId4" Type="http://schemas.openxmlformats.org/officeDocument/2006/relationships/image" Target="../media/image4.png"/><Relationship Id="rId5" Type="http://schemas.openxmlformats.org/officeDocument/2006/relationships/hyperlink" Target="http://drive.google.com/file/d/1k1_MnwFojOzY668o8Kehk1V-ZXeiIa0R/view" TargetMode="External"/><Relationship Id="rId6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Relationship Id="rId4" Type="http://schemas.openxmlformats.org/officeDocument/2006/relationships/hyperlink" Target="http://drive.google.com/file/d/1M9CXUW8p6DFkZxxCyRtWJC_Rl8XHLQSN/view" TargetMode="External"/><Relationship Id="rId5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png"/><Relationship Id="rId4" Type="http://schemas.openxmlformats.org/officeDocument/2006/relationships/image" Target="../media/image4.png"/><Relationship Id="rId5" Type="http://schemas.openxmlformats.org/officeDocument/2006/relationships/hyperlink" Target="http://drive.google.com/file/d/1nKzp1zO-ZDSmmvcsHfCETjSczQpVXAhb/view" TargetMode="External"/><Relationship Id="rId6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55" name="Google Shape;55;p13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13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7" name="Google Shape;57;p13"/>
          <p:cNvSpPr/>
          <p:nvPr/>
        </p:nvSpPr>
        <p:spPr>
          <a:xfrm>
            <a:off x="990600" y="-47012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8" name="Google Shape;58;p13"/>
          <p:cNvSpPr txBox="1"/>
          <p:nvPr/>
        </p:nvSpPr>
        <p:spPr>
          <a:xfrm>
            <a:off x="1642485" y="1556701"/>
            <a:ext cx="6320400" cy="193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63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 COMMUNITY REPORT BACK</a:t>
            </a:r>
            <a:endParaRPr sz="700"/>
          </a:p>
        </p:txBody>
      </p:sp>
      <p:sp>
        <p:nvSpPr>
          <p:cNvPr id="59" name="Google Shape;59;p13"/>
          <p:cNvSpPr txBox="1"/>
          <p:nvPr/>
        </p:nvSpPr>
        <p:spPr>
          <a:xfrm>
            <a:off x="4085978" y="3364700"/>
            <a:ext cx="3876900" cy="61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9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Congolese Community - Swahili</a:t>
            </a:r>
            <a:endParaRPr i="1" sz="1900">
              <a:solidFill>
                <a:srgbClr val="FFFFFF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" sz="19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RCP</a:t>
            </a:r>
            <a:endParaRPr sz="700"/>
          </a:p>
        </p:txBody>
      </p:sp>
      <p:sp>
        <p:nvSpPr>
          <p:cNvPr id="60" name="Google Shape;60;p13"/>
          <p:cNvSpPr/>
          <p:nvPr/>
        </p:nvSpPr>
        <p:spPr>
          <a:xfrm>
            <a:off x="990600" y="3133725"/>
            <a:ext cx="1440180" cy="20574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1" name="Google Shape;61;p13"/>
          <p:cNvSpPr/>
          <p:nvPr/>
        </p:nvSpPr>
        <p:spPr>
          <a:xfrm rot="10800000">
            <a:off x="2811780" y="3836553"/>
            <a:ext cx="1711478" cy="1306947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pic>
        <p:nvPicPr>
          <p:cNvPr id="62" name="Google Shape;62;p13" title="250409_1032.mp3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991550" y="1843638"/>
            <a:ext cx="522150" cy="522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2" name="Google Shape;222;p22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223" name="Google Shape;223;p22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4" name="Google Shape;224;p22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25" name="Google Shape;225;p22"/>
          <p:cNvSpPr txBox="1"/>
          <p:nvPr/>
        </p:nvSpPr>
        <p:spPr>
          <a:xfrm>
            <a:off x="2950656" y="1985963"/>
            <a:ext cx="3786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8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WHAT’S NEXT?</a:t>
            </a:r>
            <a:endParaRPr sz="700"/>
          </a:p>
        </p:txBody>
      </p:sp>
      <p:sp>
        <p:nvSpPr>
          <p:cNvPr id="226" name="Google Shape;226;p22"/>
          <p:cNvSpPr txBox="1"/>
          <p:nvPr/>
        </p:nvSpPr>
        <p:spPr>
          <a:xfrm>
            <a:off x="3651254" y="3100388"/>
            <a:ext cx="30855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" sz="1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RCP Research Team</a:t>
            </a:r>
            <a:endParaRPr sz="700"/>
          </a:p>
        </p:txBody>
      </p:sp>
      <p:sp>
        <p:nvSpPr>
          <p:cNvPr id="227" name="Google Shape;227;p22"/>
          <p:cNvSpPr txBox="1"/>
          <p:nvPr/>
        </p:nvSpPr>
        <p:spPr>
          <a:xfrm>
            <a:off x="895350" y="85725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04.</a:t>
            </a:r>
            <a:endParaRPr sz="700"/>
          </a:p>
        </p:txBody>
      </p:sp>
      <p:sp>
        <p:nvSpPr>
          <p:cNvPr id="228" name="Google Shape;228;p22"/>
          <p:cNvSpPr/>
          <p:nvPr/>
        </p:nvSpPr>
        <p:spPr>
          <a:xfrm>
            <a:off x="2946839" y="406778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29" name="Google Shape;229;p22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230" name="Google Shape;230;p22"/>
          <p:cNvGrpSpPr/>
          <p:nvPr/>
        </p:nvGrpSpPr>
        <p:grpSpPr>
          <a:xfrm>
            <a:off x="6780193" y="-150375"/>
            <a:ext cx="3757231" cy="4214137"/>
            <a:chOff x="23020" y="10766"/>
            <a:chExt cx="10019282" cy="11237700"/>
          </a:xfrm>
        </p:grpSpPr>
        <p:cxnSp>
          <p:nvCxnSpPr>
            <p:cNvPr id="231" name="Google Shape;231;p22"/>
            <p:cNvCxnSpPr/>
            <p:nvPr/>
          </p:nvCxnSpPr>
          <p:spPr>
            <a:xfrm flipH="1" rot="10800000">
              <a:off x="2302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2" name="Google Shape;232;p22"/>
            <p:cNvCxnSpPr/>
            <p:nvPr/>
          </p:nvCxnSpPr>
          <p:spPr>
            <a:xfrm flipH="1" rot="10800000">
              <a:off x="55404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3" name="Google Shape;233;p22"/>
            <p:cNvCxnSpPr/>
            <p:nvPr/>
          </p:nvCxnSpPr>
          <p:spPr>
            <a:xfrm flipH="1" rot="10800000">
              <a:off x="108506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4" name="Google Shape;234;p22"/>
            <p:cNvCxnSpPr/>
            <p:nvPr/>
          </p:nvCxnSpPr>
          <p:spPr>
            <a:xfrm flipH="1" rot="10800000">
              <a:off x="161608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5" name="Google Shape;235;p22"/>
            <p:cNvCxnSpPr/>
            <p:nvPr/>
          </p:nvCxnSpPr>
          <p:spPr>
            <a:xfrm flipH="1" rot="10800000">
              <a:off x="214710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6" name="Google Shape;236;p22"/>
            <p:cNvCxnSpPr/>
            <p:nvPr/>
          </p:nvCxnSpPr>
          <p:spPr>
            <a:xfrm flipH="1" rot="10800000">
              <a:off x="267812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7" name="Google Shape;237;p22"/>
            <p:cNvCxnSpPr/>
            <p:nvPr/>
          </p:nvCxnSpPr>
          <p:spPr>
            <a:xfrm flipH="1" rot="10800000">
              <a:off x="320914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8" name="Google Shape;238;p22"/>
            <p:cNvCxnSpPr/>
            <p:nvPr/>
          </p:nvCxnSpPr>
          <p:spPr>
            <a:xfrm flipH="1" rot="10800000">
              <a:off x="374016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9" name="Google Shape;239;p22"/>
            <p:cNvCxnSpPr/>
            <p:nvPr/>
          </p:nvCxnSpPr>
          <p:spPr>
            <a:xfrm flipH="1" rot="10800000">
              <a:off x="427118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0" name="Google Shape;240;p22"/>
            <p:cNvCxnSpPr/>
            <p:nvPr/>
          </p:nvCxnSpPr>
          <p:spPr>
            <a:xfrm flipH="1" rot="10800000">
              <a:off x="480220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6" name="Google Shape;246;p23"/>
          <p:cNvPicPr preferRelativeResize="0"/>
          <p:nvPr/>
        </p:nvPicPr>
        <p:blipFill rotWithShape="1">
          <a:blip r:embed="rId3">
            <a:alphaModFix/>
          </a:blip>
          <a:srcRect b="4377" l="2460" r="2202" t="4249"/>
          <a:stretch/>
        </p:blipFill>
        <p:spPr>
          <a:xfrm>
            <a:off x="121825" y="465044"/>
            <a:ext cx="9022177" cy="4289613"/>
          </a:xfrm>
          <a:prstGeom prst="rect">
            <a:avLst/>
          </a:prstGeom>
          <a:noFill/>
          <a:ln>
            <a:noFill/>
          </a:ln>
        </p:spPr>
      </p:pic>
      <p:sp>
        <p:nvSpPr>
          <p:cNvPr id="247" name="Google Shape;247;p23"/>
          <p:cNvSpPr/>
          <p:nvPr/>
        </p:nvSpPr>
        <p:spPr>
          <a:xfrm>
            <a:off x="6616261" y="-636175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8" name="Google Shape;248;p23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pic>
        <p:nvPicPr>
          <p:cNvPr id="249" name="Google Shape;249;p23" title="250410_0945.mp3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915200" y="1019700"/>
            <a:ext cx="650650" cy="650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4" name="Google Shape;254;p24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255" name="Google Shape;255;p24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6" name="Google Shape;256;p24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7" name="Google Shape;257;p24"/>
          <p:cNvSpPr/>
          <p:nvPr/>
        </p:nvSpPr>
        <p:spPr>
          <a:xfrm>
            <a:off x="990600" y="-47012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58" name="Google Shape;258;p24"/>
          <p:cNvSpPr/>
          <p:nvPr/>
        </p:nvSpPr>
        <p:spPr>
          <a:xfrm>
            <a:off x="990600" y="3133725"/>
            <a:ext cx="1440180" cy="20574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59" name="Google Shape;259;p24"/>
          <p:cNvSpPr txBox="1"/>
          <p:nvPr/>
        </p:nvSpPr>
        <p:spPr>
          <a:xfrm>
            <a:off x="2430780" y="2092325"/>
            <a:ext cx="53103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63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THANK YOU</a:t>
            </a:r>
            <a:endParaRPr sz="700"/>
          </a:p>
        </p:txBody>
      </p:sp>
      <p:sp>
        <p:nvSpPr>
          <p:cNvPr id="260" name="Google Shape;260;p24"/>
          <p:cNvSpPr/>
          <p:nvPr/>
        </p:nvSpPr>
        <p:spPr>
          <a:xfrm rot="10800000">
            <a:off x="2811780" y="3836553"/>
            <a:ext cx="1711478" cy="1306947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pic>
        <p:nvPicPr>
          <p:cNvPr id="261" name="Google Shape;261;p24" title="250410_0948_01.mp3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086175" y="1951225"/>
            <a:ext cx="725600" cy="72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/>
          <p:nvPr/>
        </p:nvSpPr>
        <p:spPr>
          <a:xfrm>
            <a:off x="6578161" y="0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8" name="Google Shape;68;p14"/>
          <p:cNvSpPr txBox="1"/>
          <p:nvPr/>
        </p:nvSpPr>
        <p:spPr>
          <a:xfrm>
            <a:off x="5879605" y="3495675"/>
            <a:ext cx="2750100" cy="122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8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TABLE OF</a:t>
            </a:r>
            <a:endParaRPr sz="700"/>
          </a:p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8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CONTENT</a:t>
            </a:r>
            <a:endParaRPr sz="700"/>
          </a:p>
        </p:txBody>
      </p:sp>
      <p:sp>
        <p:nvSpPr>
          <p:cNvPr id="69" name="Google Shape;69;p14"/>
          <p:cNvSpPr txBox="1"/>
          <p:nvPr/>
        </p:nvSpPr>
        <p:spPr>
          <a:xfrm>
            <a:off x="1208778" y="1100297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01.</a:t>
            </a:r>
            <a:endParaRPr sz="700"/>
          </a:p>
        </p:txBody>
      </p:sp>
      <p:sp>
        <p:nvSpPr>
          <p:cNvPr id="70" name="Google Shape;70;p14"/>
          <p:cNvSpPr txBox="1"/>
          <p:nvPr/>
        </p:nvSpPr>
        <p:spPr>
          <a:xfrm>
            <a:off x="1208778" y="186129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02.</a:t>
            </a:r>
            <a:endParaRPr sz="700"/>
          </a:p>
        </p:txBody>
      </p:sp>
      <p:sp>
        <p:nvSpPr>
          <p:cNvPr id="71" name="Google Shape;71;p14"/>
          <p:cNvSpPr txBox="1"/>
          <p:nvPr/>
        </p:nvSpPr>
        <p:spPr>
          <a:xfrm>
            <a:off x="2177985" y="1251904"/>
            <a:ext cx="3363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WHAT’S CRHE?</a:t>
            </a:r>
            <a:endParaRPr sz="700"/>
          </a:p>
        </p:txBody>
      </p:sp>
      <p:sp>
        <p:nvSpPr>
          <p:cNvPr id="72" name="Google Shape;72;p14"/>
          <p:cNvSpPr txBox="1"/>
          <p:nvPr/>
        </p:nvSpPr>
        <p:spPr>
          <a:xfrm>
            <a:off x="2177985" y="2012897"/>
            <a:ext cx="3363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WHAT WE DID</a:t>
            </a:r>
            <a:endParaRPr sz="700"/>
          </a:p>
        </p:txBody>
      </p:sp>
      <p:sp>
        <p:nvSpPr>
          <p:cNvPr id="73" name="Google Shape;73;p14"/>
          <p:cNvSpPr txBox="1"/>
          <p:nvPr/>
        </p:nvSpPr>
        <p:spPr>
          <a:xfrm>
            <a:off x="1208778" y="2622284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03.</a:t>
            </a:r>
            <a:endParaRPr sz="700"/>
          </a:p>
        </p:txBody>
      </p:sp>
      <p:sp>
        <p:nvSpPr>
          <p:cNvPr id="74" name="Google Shape;74;p14"/>
          <p:cNvSpPr txBox="1"/>
          <p:nvPr/>
        </p:nvSpPr>
        <p:spPr>
          <a:xfrm>
            <a:off x="2177985" y="2773891"/>
            <a:ext cx="3363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WHAT WE LEARNED</a:t>
            </a:r>
            <a:endParaRPr sz="700"/>
          </a:p>
        </p:txBody>
      </p:sp>
      <p:sp>
        <p:nvSpPr>
          <p:cNvPr id="75" name="Google Shape;75;p14"/>
          <p:cNvSpPr txBox="1"/>
          <p:nvPr/>
        </p:nvSpPr>
        <p:spPr>
          <a:xfrm>
            <a:off x="1208778" y="3383277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04.</a:t>
            </a:r>
            <a:endParaRPr sz="700"/>
          </a:p>
        </p:txBody>
      </p:sp>
      <p:sp>
        <p:nvSpPr>
          <p:cNvPr id="76" name="Google Shape;76;p14"/>
          <p:cNvSpPr txBox="1"/>
          <p:nvPr/>
        </p:nvSpPr>
        <p:spPr>
          <a:xfrm>
            <a:off x="2177985" y="3534884"/>
            <a:ext cx="3363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WHAT’S NEXT?</a:t>
            </a:r>
            <a:endParaRPr sz="700"/>
          </a:p>
        </p:txBody>
      </p:sp>
      <p:sp>
        <p:nvSpPr>
          <p:cNvPr id="77" name="Google Shape;77;p14"/>
          <p:cNvSpPr/>
          <p:nvPr/>
        </p:nvSpPr>
        <p:spPr>
          <a:xfrm>
            <a:off x="1208778" y="458213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9" y="0"/>
                </a:lnTo>
                <a:lnTo>
                  <a:pt x="4102979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15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83" name="Google Shape;83;p15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15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5" name="Google Shape;85;p15"/>
          <p:cNvSpPr/>
          <p:nvPr/>
        </p:nvSpPr>
        <p:spPr>
          <a:xfrm>
            <a:off x="2946839" y="406778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6" name="Google Shape;86;p15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7" name="Google Shape;87;p15"/>
          <p:cNvSpPr txBox="1"/>
          <p:nvPr/>
        </p:nvSpPr>
        <p:spPr>
          <a:xfrm>
            <a:off x="2950656" y="1871661"/>
            <a:ext cx="3786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8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WHAT’S CRHE?</a:t>
            </a:r>
            <a:endParaRPr sz="700"/>
          </a:p>
        </p:txBody>
      </p:sp>
      <p:sp>
        <p:nvSpPr>
          <p:cNvPr id="88" name="Google Shape;88;p15"/>
          <p:cNvSpPr txBox="1"/>
          <p:nvPr/>
        </p:nvSpPr>
        <p:spPr>
          <a:xfrm>
            <a:off x="3430268" y="2986086"/>
            <a:ext cx="330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" sz="1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RCP Community Research</a:t>
            </a:r>
            <a:endParaRPr sz="700"/>
          </a:p>
        </p:txBody>
      </p:sp>
      <p:sp>
        <p:nvSpPr>
          <p:cNvPr id="89" name="Google Shape;89;p15"/>
          <p:cNvSpPr txBox="1"/>
          <p:nvPr/>
        </p:nvSpPr>
        <p:spPr>
          <a:xfrm>
            <a:off x="895350" y="85725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01.</a:t>
            </a:r>
            <a:endParaRPr sz="700"/>
          </a:p>
        </p:txBody>
      </p:sp>
      <p:grpSp>
        <p:nvGrpSpPr>
          <p:cNvPr id="90" name="Google Shape;90;p15"/>
          <p:cNvGrpSpPr/>
          <p:nvPr/>
        </p:nvGrpSpPr>
        <p:grpSpPr>
          <a:xfrm>
            <a:off x="6780193" y="-150375"/>
            <a:ext cx="3757231" cy="4214137"/>
            <a:chOff x="23020" y="10766"/>
            <a:chExt cx="10019282" cy="11237700"/>
          </a:xfrm>
        </p:grpSpPr>
        <p:cxnSp>
          <p:nvCxnSpPr>
            <p:cNvPr id="91" name="Google Shape;91;p15"/>
            <p:cNvCxnSpPr/>
            <p:nvPr/>
          </p:nvCxnSpPr>
          <p:spPr>
            <a:xfrm flipH="1" rot="10800000">
              <a:off x="2302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2" name="Google Shape;92;p15"/>
            <p:cNvCxnSpPr/>
            <p:nvPr/>
          </p:nvCxnSpPr>
          <p:spPr>
            <a:xfrm flipH="1" rot="10800000">
              <a:off x="55404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3" name="Google Shape;93;p15"/>
            <p:cNvCxnSpPr/>
            <p:nvPr/>
          </p:nvCxnSpPr>
          <p:spPr>
            <a:xfrm flipH="1" rot="10800000">
              <a:off x="108506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4" name="Google Shape;94;p15"/>
            <p:cNvCxnSpPr/>
            <p:nvPr/>
          </p:nvCxnSpPr>
          <p:spPr>
            <a:xfrm flipH="1" rot="10800000">
              <a:off x="161608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5" name="Google Shape;95;p15"/>
            <p:cNvCxnSpPr/>
            <p:nvPr/>
          </p:nvCxnSpPr>
          <p:spPr>
            <a:xfrm flipH="1" rot="10800000">
              <a:off x="214710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6" name="Google Shape;96;p15"/>
            <p:cNvCxnSpPr/>
            <p:nvPr/>
          </p:nvCxnSpPr>
          <p:spPr>
            <a:xfrm flipH="1" rot="10800000">
              <a:off x="267812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7" name="Google Shape;97;p15"/>
            <p:cNvCxnSpPr/>
            <p:nvPr/>
          </p:nvCxnSpPr>
          <p:spPr>
            <a:xfrm flipH="1" rot="10800000">
              <a:off x="320914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8" name="Google Shape;98;p15"/>
            <p:cNvCxnSpPr/>
            <p:nvPr/>
          </p:nvCxnSpPr>
          <p:spPr>
            <a:xfrm flipH="1" rot="10800000">
              <a:off x="374016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9" name="Google Shape;99;p15"/>
            <p:cNvCxnSpPr/>
            <p:nvPr/>
          </p:nvCxnSpPr>
          <p:spPr>
            <a:xfrm flipH="1" rot="10800000">
              <a:off x="427118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00" name="Google Shape;100;p15"/>
            <p:cNvCxnSpPr/>
            <p:nvPr/>
          </p:nvCxnSpPr>
          <p:spPr>
            <a:xfrm flipH="1" rot="10800000">
              <a:off x="480220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pic>
        <p:nvPicPr>
          <p:cNvPr id="101" name="Google Shape;101;p15" title="250409_1032_01.mp3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220400" y="1865600"/>
            <a:ext cx="597100" cy="597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/>
          <p:nvPr/>
        </p:nvSpPr>
        <p:spPr>
          <a:xfrm>
            <a:off x="6578161" y="0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7" name="Google Shape;107;p16"/>
          <p:cNvSpPr/>
          <p:nvPr/>
        </p:nvSpPr>
        <p:spPr>
          <a:xfrm>
            <a:off x="1208778" y="458213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9" y="0"/>
                </a:lnTo>
                <a:lnTo>
                  <a:pt x="4102979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8" name="Google Shape;108;p16"/>
          <p:cNvSpPr txBox="1"/>
          <p:nvPr/>
        </p:nvSpPr>
        <p:spPr>
          <a:xfrm>
            <a:off x="479455" y="418101"/>
            <a:ext cx="79056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RCP’S CRHE PROJECT</a:t>
            </a:r>
            <a:endParaRPr sz="700"/>
          </a:p>
        </p:txBody>
      </p:sp>
      <p:grpSp>
        <p:nvGrpSpPr>
          <p:cNvPr id="109" name="Google Shape;109;p16"/>
          <p:cNvGrpSpPr/>
          <p:nvPr/>
        </p:nvGrpSpPr>
        <p:grpSpPr>
          <a:xfrm>
            <a:off x="1922750" y="874538"/>
            <a:ext cx="5332240" cy="3982417"/>
            <a:chOff x="2857240" y="1198100"/>
            <a:chExt cx="3290693" cy="2750668"/>
          </a:xfrm>
        </p:grpSpPr>
        <p:sp>
          <p:nvSpPr>
            <p:cNvPr id="110" name="Google Shape;110;p16"/>
            <p:cNvSpPr/>
            <p:nvPr/>
          </p:nvSpPr>
          <p:spPr>
            <a:xfrm>
              <a:off x="3271198" y="1463313"/>
              <a:ext cx="2599200" cy="1998900"/>
            </a:xfrm>
            <a:prstGeom prst="triangle">
              <a:avLst>
                <a:gd fmla="val 50000" name="adj"/>
              </a:avLst>
            </a:prstGeom>
            <a:solidFill>
              <a:srgbClr val="BBCB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6"/>
            <p:cNvSpPr txBox="1"/>
            <p:nvPr/>
          </p:nvSpPr>
          <p:spPr>
            <a:xfrm>
              <a:off x="3849510" y="2067444"/>
              <a:ext cx="1443600" cy="1394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solidFill>
                    <a:srgbClr val="1B786F"/>
                  </a:solidFill>
                  <a:latin typeface="Roboto"/>
                  <a:ea typeface="Roboto"/>
                  <a:cs typeface="Roboto"/>
                  <a:sym typeface="Roboto"/>
                </a:rPr>
                <a:t>Community-based </a:t>
              </a:r>
              <a:endParaRPr b="1" sz="1200">
                <a:solidFill>
                  <a:srgbClr val="1B786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solidFill>
                    <a:srgbClr val="1B786F"/>
                  </a:solidFill>
                  <a:latin typeface="Roboto"/>
                  <a:ea typeface="Roboto"/>
                  <a:cs typeface="Roboto"/>
                  <a:sym typeface="Roboto"/>
                </a:rPr>
                <a:t>research to understand language in-access for LEP patients in healthcare in the Triangle, to develop recommendations for healthcare providers and systems, to reduce health inequity for all</a:t>
              </a:r>
              <a:endParaRPr sz="1200">
                <a:solidFill>
                  <a:srgbClr val="1B786F"/>
                </a:solidFill>
              </a:endParaRPr>
            </a:p>
          </p:txBody>
        </p:sp>
        <p:grpSp>
          <p:nvGrpSpPr>
            <p:cNvPr id="112" name="Google Shape;112;p16"/>
            <p:cNvGrpSpPr/>
            <p:nvPr/>
          </p:nvGrpSpPr>
          <p:grpSpPr>
            <a:xfrm>
              <a:off x="3698064" y="3159725"/>
              <a:ext cx="2449869" cy="789043"/>
              <a:chOff x="3698064" y="3159725"/>
              <a:chExt cx="2449869" cy="789043"/>
            </a:xfrm>
          </p:grpSpPr>
          <p:sp>
            <p:nvSpPr>
              <p:cNvPr id="113" name="Google Shape;113;p16"/>
              <p:cNvSpPr/>
              <p:nvPr/>
            </p:nvSpPr>
            <p:spPr>
              <a:xfrm rot="10800000">
                <a:off x="3698064" y="3575617"/>
                <a:ext cx="1740900" cy="125400"/>
              </a:xfrm>
              <a:prstGeom prst="rightArrow">
                <a:avLst>
                  <a:gd fmla="val 25514" name="adj1"/>
                  <a:gd fmla="val 64322" name="adj2"/>
                </a:avLst>
              </a:prstGeom>
              <a:solidFill>
                <a:srgbClr val="1D7E7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4" name="Google Shape;114;p16"/>
              <p:cNvSpPr txBox="1"/>
              <p:nvPr/>
            </p:nvSpPr>
            <p:spPr>
              <a:xfrm rot="620">
                <a:off x="3771608" y="3655818"/>
                <a:ext cx="1662900" cy="292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100">
                    <a:solidFill>
                      <a:srgbClr val="1D7E75"/>
                    </a:solidFill>
                    <a:latin typeface="Roboto"/>
                    <a:ea typeface="Roboto"/>
                    <a:cs typeface="Roboto"/>
                    <a:sym typeface="Roboto"/>
                  </a:rPr>
                  <a:t>Conduct research, analyze data</a:t>
                </a:r>
                <a:endParaRPr sz="1100">
                  <a:solidFill>
                    <a:srgbClr val="1D7E75"/>
                  </a:solidFill>
                </a:endParaRPr>
              </a:p>
            </p:txBody>
          </p:sp>
          <p:sp>
            <p:nvSpPr>
              <p:cNvPr id="115" name="Google Shape;115;p16"/>
              <p:cNvSpPr/>
              <p:nvPr/>
            </p:nvSpPr>
            <p:spPr>
              <a:xfrm>
                <a:off x="5582733" y="3159725"/>
                <a:ext cx="565200" cy="565500"/>
              </a:xfrm>
              <a:prstGeom prst="ellipse">
                <a:avLst/>
              </a:prstGeom>
              <a:solidFill>
                <a:srgbClr val="1D7E75"/>
              </a:solidFill>
              <a:ln>
                <a:noFill/>
              </a:ln>
              <a:effectLst>
                <a:outerShdw blurRad="57150" rotWithShape="0" algn="bl" dir="5400000" dist="19050">
                  <a:srgbClr val="212121">
                    <a:alpha val="380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FFFFFF"/>
                    </a:solidFill>
                    <a:latin typeface="Roboto Medium"/>
                    <a:ea typeface="Roboto Medium"/>
                    <a:cs typeface="Roboto Medium"/>
                    <a:sym typeface="Roboto Medium"/>
                  </a:rPr>
                  <a:t>02</a:t>
                </a:r>
                <a:endParaRPr sz="1200">
                  <a:solidFill>
                    <a:srgbClr val="FFFFFF"/>
                  </a:solidFill>
                  <a:latin typeface="Roboto Medium"/>
                  <a:ea typeface="Roboto Medium"/>
                  <a:cs typeface="Roboto Medium"/>
                  <a:sym typeface="Roboto Medium"/>
                </a:endParaRPr>
              </a:p>
            </p:txBody>
          </p:sp>
        </p:grpSp>
        <p:grpSp>
          <p:nvGrpSpPr>
            <p:cNvPr id="116" name="Google Shape;116;p16"/>
            <p:cNvGrpSpPr/>
            <p:nvPr/>
          </p:nvGrpSpPr>
          <p:grpSpPr>
            <a:xfrm>
              <a:off x="2857240" y="1406958"/>
              <a:ext cx="1425485" cy="2318267"/>
              <a:chOff x="2857240" y="1406958"/>
              <a:chExt cx="1425485" cy="2318267"/>
            </a:xfrm>
          </p:grpSpPr>
          <p:sp>
            <p:nvSpPr>
              <p:cNvPr id="117" name="Google Shape;117;p16"/>
              <p:cNvSpPr/>
              <p:nvPr/>
            </p:nvSpPr>
            <p:spPr>
              <a:xfrm rot="-3360517">
                <a:off x="2960437" y="2297046"/>
                <a:ext cx="1629676" cy="125310"/>
              </a:xfrm>
              <a:prstGeom prst="rightArrow">
                <a:avLst>
                  <a:gd fmla="val 25514" name="adj1"/>
                  <a:gd fmla="val 64322" name="adj2"/>
                </a:avLst>
              </a:prstGeom>
              <a:solidFill>
                <a:srgbClr val="249C9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8" name="Google Shape;118;p16"/>
              <p:cNvSpPr txBox="1"/>
              <p:nvPr/>
            </p:nvSpPr>
            <p:spPr>
              <a:xfrm rot="-3365016">
                <a:off x="2698724" y="1986218"/>
                <a:ext cx="1664030" cy="5049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100">
                    <a:solidFill>
                      <a:srgbClr val="249C91"/>
                    </a:solidFill>
                    <a:latin typeface="Roboto"/>
                    <a:ea typeface="Roboto"/>
                    <a:cs typeface="Roboto"/>
                    <a:sym typeface="Roboto"/>
                  </a:rPr>
                  <a:t>Report out what we learned to improve access to interpretation and healthcare</a:t>
                </a:r>
                <a:endParaRPr sz="1100">
                  <a:solidFill>
                    <a:srgbClr val="249C91"/>
                  </a:solidFill>
                </a:endParaRPr>
              </a:p>
            </p:txBody>
          </p:sp>
          <p:sp>
            <p:nvSpPr>
              <p:cNvPr id="119" name="Google Shape;119;p16"/>
              <p:cNvSpPr/>
              <p:nvPr/>
            </p:nvSpPr>
            <p:spPr>
              <a:xfrm>
                <a:off x="3058183" y="3159725"/>
                <a:ext cx="565200" cy="565500"/>
              </a:xfrm>
              <a:prstGeom prst="ellipse">
                <a:avLst/>
              </a:prstGeom>
              <a:solidFill>
                <a:srgbClr val="249C91"/>
              </a:solidFill>
              <a:ln>
                <a:noFill/>
              </a:ln>
              <a:effectLst>
                <a:outerShdw blurRad="57150" rotWithShape="0" algn="bl" dir="5400000" dist="19050">
                  <a:srgbClr val="212121">
                    <a:alpha val="380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FFFFFF"/>
                    </a:solidFill>
                    <a:latin typeface="Roboto Medium"/>
                    <a:ea typeface="Roboto Medium"/>
                    <a:cs typeface="Roboto Medium"/>
                    <a:sym typeface="Roboto Medium"/>
                  </a:rPr>
                  <a:t>03</a:t>
                </a:r>
                <a:endParaRPr sz="1200">
                  <a:solidFill>
                    <a:srgbClr val="FFFFFF"/>
                  </a:solidFill>
                  <a:latin typeface="Roboto Medium"/>
                  <a:ea typeface="Roboto Medium"/>
                  <a:cs typeface="Roboto Medium"/>
                  <a:sym typeface="Roboto Medium"/>
                </a:endParaRPr>
              </a:p>
            </p:txBody>
          </p:sp>
        </p:grpSp>
        <p:grpSp>
          <p:nvGrpSpPr>
            <p:cNvPr id="120" name="Google Shape;120;p16"/>
            <p:cNvGrpSpPr/>
            <p:nvPr/>
          </p:nvGrpSpPr>
          <p:grpSpPr>
            <a:xfrm>
              <a:off x="4288708" y="1198100"/>
              <a:ext cx="1767434" cy="1861998"/>
              <a:chOff x="4288708" y="1198100"/>
              <a:chExt cx="1767434" cy="1861998"/>
            </a:xfrm>
          </p:grpSpPr>
          <p:sp>
            <p:nvSpPr>
              <p:cNvPr id="121" name="Google Shape;121;p16"/>
              <p:cNvSpPr/>
              <p:nvPr/>
            </p:nvSpPr>
            <p:spPr>
              <a:xfrm rot="3420919">
                <a:off x="4575050" y="2300047"/>
                <a:ext cx="1581515" cy="125402"/>
              </a:xfrm>
              <a:prstGeom prst="rightArrow">
                <a:avLst>
                  <a:gd fmla="val 25514" name="adj1"/>
                  <a:gd fmla="val 64322" name="adj2"/>
                </a:avLst>
              </a:prstGeom>
              <a:solidFill>
                <a:srgbClr val="155B5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2" name="Google Shape;122;p16"/>
              <p:cNvSpPr/>
              <p:nvPr/>
            </p:nvSpPr>
            <p:spPr>
              <a:xfrm>
                <a:off x="4288708" y="1198100"/>
                <a:ext cx="565200" cy="565500"/>
              </a:xfrm>
              <a:prstGeom prst="ellipse">
                <a:avLst/>
              </a:prstGeom>
              <a:solidFill>
                <a:srgbClr val="155B55"/>
              </a:solidFill>
              <a:ln>
                <a:noFill/>
              </a:ln>
              <a:effectLst>
                <a:outerShdw blurRad="57150" rotWithShape="0" algn="bl" dir="5400000" dist="19050">
                  <a:srgbClr val="212121">
                    <a:alpha val="380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FFFFFF"/>
                    </a:solidFill>
                    <a:latin typeface="Roboto Medium"/>
                    <a:ea typeface="Roboto Medium"/>
                    <a:cs typeface="Roboto Medium"/>
                    <a:sym typeface="Roboto Medium"/>
                  </a:rPr>
                  <a:t>01</a:t>
                </a:r>
                <a:endParaRPr sz="1200">
                  <a:solidFill>
                    <a:srgbClr val="FFFFFF"/>
                  </a:solidFill>
                  <a:latin typeface="Roboto Medium"/>
                  <a:ea typeface="Roboto Medium"/>
                  <a:cs typeface="Roboto Medium"/>
                  <a:sym typeface="Roboto Medium"/>
                </a:endParaRPr>
              </a:p>
            </p:txBody>
          </p:sp>
          <p:sp>
            <p:nvSpPr>
              <p:cNvPr id="123" name="Google Shape;123;p16"/>
              <p:cNvSpPr txBox="1"/>
              <p:nvPr/>
            </p:nvSpPr>
            <p:spPr>
              <a:xfrm rot="3420634">
                <a:off x="4640653" y="2101762"/>
                <a:ext cx="1673878" cy="2928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100">
                    <a:solidFill>
                      <a:srgbClr val="155B55"/>
                    </a:solidFill>
                    <a:latin typeface="Roboto"/>
                    <a:ea typeface="Roboto"/>
                    <a:cs typeface="Roboto"/>
                    <a:sym typeface="Roboto"/>
                  </a:rPr>
                  <a:t>Design research study with communities </a:t>
                </a:r>
                <a:endParaRPr sz="1100">
                  <a:solidFill>
                    <a:srgbClr val="155B55"/>
                  </a:solidFill>
                </a:endParaRPr>
              </a:p>
            </p:txBody>
          </p:sp>
        </p:grpSp>
      </p:grpSp>
      <p:pic>
        <p:nvPicPr>
          <p:cNvPr id="124" name="Google Shape;124;p16" title="250409_1032_02.mp3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208775" y="1117875"/>
            <a:ext cx="789850" cy="789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" name="Google Shape;129;p17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130" name="Google Shape;130;p17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17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2" name="Google Shape;132;p17"/>
          <p:cNvSpPr txBox="1"/>
          <p:nvPr/>
        </p:nvSpPr>
        <p:spPr>
          <a:xfrm>
            <a:off x="2950656" y="2133599"/>
            <a:ext cx="3786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8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WHAT WE DID</a:t>
            </a:r>
            <a:endParaRPr sz="700"/>
          </a:p>
        </p:txBody>
      </p:sp>
      <p:sp>
        <p:nvSpPr>
          <p:cNvPr id="133" name="Google Shape;133;p17"/>
          <p:cNvSpPr txBox="1"/>
          <p:nvPr/>
        </p:nvSpPr>
        <p:spPr>
          <a:xfrm>
            <a:off x="3651254" y="2724149"/>
            <a:ext cx="30855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" sz="1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RCP Research Team</a:t>
            </a:r>
            <a:endParaRPr sz="700"/>
          </a:p>
        </p:txBody>
      </p:sp>
      <p:sp>
        <p:nvSpPr>
          <p:cNvPr id="134" name="Google Shape;134;p17"/>
          <p:cNvSpPr txBox="1"/>
          <p:nvPr/>
        </p:nvSpPr>
        <p:spPr>
          <a:xfrm>
            <a:off x="895350" y="85725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02.</a:t>
            </a:r>
            <a:endParaRPr sz="700"/>
          </a:p>
        </p:txBody>
      </p:sp>
      <p:sp>
        <p:nvSpPr>
          <p:cNvPr id="135" name="Google Shape;135;p17"/>
          <p:cNvSpPr/>
          <p:nvPr/>
        </p:nvSpPr>
        <p:spPr>
          <a:xfrm>
            <a:off x="2946839" y="406778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6" name="Google Shape;136;p17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37" name="Google Shape;137;p17"/>
          <p:cNvGrpSpPr/>
          <p:nvPr/>
        </p:nvGrpSpPr>
        <p:grpSpPr>
          <a:xfrm>
            <a:off x="6780193" y="-150375"/>
            <a:ext cx="3757231" cy="4214137"/>
            <a:chOff x="23020" y="10766"/>
            <a:chExt cx="10019282" cy="11237700"/>
          </a:xfrm>
        </p:grpSpPr>
        <p:cxnSp>
          <p:nvCxnSpPr>
            <p:cNvPr id="138" name="Google Shape;138;p17"/>
            <p:cNvCxnSpPr/>
            <p:nvPr/>
          </p:nvCxnSpPr>
          <p:spPr>
            <a:xfrm flipH="1" rot="10800000">
              <a:off x="2302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9" name="Google Shape;139;p17"/>
            <p:cNvCxnSpPr/>
            <p:nvPr/>
          </p:nvCxnSpPr>
          <p:spPr>
            <a:xfrm flipH="1" rot="10800000">
              <a:off x="55404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0" name="Google Shape;140;p17"/>
            <p:cNvCxnSpPr/>
            <p:nvPr/>
          </p:nvCxnSpPr>
          <p:spPr>
            <a:xfrm flipH="1" rot="10800000">
              <a:off x="108506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1" name="Google Shape;141;p17"/>
            <p:cNvCxnSpPr/>
            <p:nvPr/>
          </p:nvCxnSpPr>
          <p:spPr>
            <a:xfrm flipH="1" rot="10800000">
              <a:off x="161608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2" name="Google Shape;142;p17"/>
            <p:cNvCxnSpPr/>
            <p:nvPr/>
          </p:nvCxnSpPr>
          <p:spPr>
            <a:xfrm flipH="1" rot="10800000">
              <a:off x="214710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3" name="Google Shape;143;p17"/>
            <p:cNvCxnSpPr/>
            <p:nvPr/>
          </p:nvCxnSpPr>
          <p:spPr>
            <a:xfrm flipH="1" rot="10800000">
              <a:off x="267812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4" name="Google Shape;144;p17"/>
            <p:cNvCxnSpPr/>
            <p:nvPr/>
          </p:nvCxnSpPr>
          <p:spPr>
            <a:xfrm flipH="1" rot="10800000">
              <a:off x="320914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5" name="Google Shape;145;p17"/>
            <p:cNvCxnSpPr/>
            <p:nvPr/>
          </p:nvCxnSpPr>
          <p:spPr>
            <a:xfrm flipH="1" rot="10800000">
              <a:off x="374016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6" name="Google Shape;146;p17"/>
            <p:cNvCxnSpPr/>
            <p:nvPr/>
          </p:nvCxnSpPr>
          <p:spPr>
            <a:xfrm flipH="1" rot="10800000">
              <a:off x="427118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7" name="Google Shape;147;p17"/>
            <p:cNvCxnSpPr/>
            <p:nvPr/>
          </p:nvCxnSpPr>
          <p:spPr>
            <a:xfrm flipH="1" rot="10800000">
              <a:off x="480220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8"/>
          <p:cNvSpPr/>
          <p:nvPr/>
        </p:nvSpPr>
        <p:spPr>
          <a:xfrm>
            <a:off x="6578161" y="4020776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7" name="Google Shape;157;p18"/>
          <p:cNvSpPr/>
          <p:nvPr/>
        </p:nvSpPr>
        <p:spPr>
          <a:xfrm>
            <a:off x="514350" y="-80360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4"/>
                </a:lnTo>
                <a:lnTo>
                  <a:pt x="0" y="313318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8" name="Google Shape;158;p18"/>
          <p:cNvSpPr txBox="1"/>
          <p:nvPr/>
        </p:nvSpPr>
        <p:spPr>
          <a:xfrm>
            <a:off x="279627" y="2379300"/>
            <a:ext cx="33633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0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COMMUNITY HEALTH FORUMS</a:t>
            </a:r>
            <a:endParaRPr sz="700"/>
          </a:p>
        </p:txBody>
      </p:sp>
      <p:sp>
        <p:nvSpPr>
          <p:cNvPr id="159" name="Google Shape;159;p18"/>
          <p:cNvSpPr txBox="1"/>
          <p:nvPr/>
        </p:nvSpPr>
        <p:spPr>
          <a:xfrm>
            <a:off x="2744004" y="404813"/>
            <a:ext cx="32946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0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INDIVIDUAL INTERVIEWS</a:t>
            </a:r>
            <a:endParaRPr sz="700"/>
          </a:p>
        </p:txBody>
      </p:sp>
      <p:sp>
        <p:nvSpPr>
          <p:cNvPr id="160" name="Google Shape;160;p18"/>
          <p:cNvSpPr txBox="1"/>
          <p:nvPr/>
        </p:nvSpPr>
        <p:spPr>
          <a:xfrm>
            <a:off x="279625" y="3376863"/>
            <a:ext cx="2976900" cy="9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We conducted 4 community health forums with Spanish, Arabic, Karen, and Burmese Speaking Women</a:t>
            </a:r>
            <a:endParaRPr sz="700"/>
          </a:p>
        </p:txBody>
      </p:sp>
      <p:sp>
        <p:nvSpPr>
          <p:cNvPr id="161" name="Google Shape;161;p18"/>
          <p:cNvSpPr txBox="1"/>
          <p:nvPr/>
        </p:nvSpPr>
        <p:spPr>
          <a:xfrm>
            <a:off x="2744004" y="1409703"/>
            <a:ext cx="32946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We conducted 15 individual interviews speaking Spanish, Burmese, Karen, </a:t>
            </a: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Kinyarwanda</a:t>
            </a:r>
            <a:r>
              <a:rPr b="0" i="0" lang="en" sz="15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, Pashto, Dari, and Arabic </a:t>
            </a:r>
            <a:endParaRPr sz="700"/>
          </a:p>
        </p:txBody>
      </p:sp>
      <p:sp>
        <p:nvSpPr>
          <p:cNvPr id="162" name="Google Shape;162;p18"/>
          <p:cNvSpPr txBox="1"/>
          <p:nvPr/>
        </p:nvSpPr>
        <p:spPr>
          <a:xfrm>
            <a:off x="5797107" y="2074498"/>
            <a:ext cx="3016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0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LN SURVEYS</a:t>
            </a:r>
            <a:endParaRPr sz="700"/>
          </a:p>
        </p:txBody>
      </p:sp>
      <p:sp>
        <p:nvSpPr>
          <p:cNvPr id="163" name="Google Shape;163;p18"/>
          <p:cNvSpPr txBox="1"/>
          <p:nvPr/>
        </p:nvSpPr>
        <p:spPr>
          <a:xfrm>
            <a:off x="5949863" y="2622188"/>
            <a:ext cx="28635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We analyzed 1200 Language Navigator post-appointment surveys</a:t>
            </a:r>
            <a:endParaRPr sz="700"/>
          </a:p>
        </p:txBody>
      </p:sp>
      <p:sp>
        <p:nvSpPr>
          <p:cNvPr id="164" name="Google Shape;164;p18"/>
          <p:cNvSpPr txBox="1"/>
          <p:nvPr/>
        </p:nvSpPr>
        <p:spPr>
          <a:xfrm>
            <a:off x="3456054" y="3059542"/>
            <a:ext cx="28761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0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POLICY REVIEWS</a:t>
            </a:r>
            <a:endParaRPr sz="700"/>
          </a:p>
        </p:txBody>
      </p:sp>
      <p:sp>
        <p:nvSpPr>
          <p:cNvPr id="165" name="Google Shape;165;p18"/>
          <p:cNvSpPr txBox="1"/>
          <p:nvPr/>
        </p:nvSpPr>
        <p:spPr>
          <a:xfrm>
            <a:off x="3456054" y="4026332"/>
            <a:ext cx="28761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We reviewed language access policies from </a:t>
            </a: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Duke, UNC, the s</a:t>
            </a:r>
            <a:r>
              <a:rPr b="0" i="0" lang="en" sz="15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tate</a:t>
            </a: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, and f</a:t>
            </a:r>
            <a:r>
              <a:rPr b="0" i="0" lang="en" sz="15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ederal </a:t>
            </a: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government</a:t>
            </a:r>
            <a:endParaRPr sz="700"/>
          </a:p>
        </p:txBody>
      </p:sp>
      <p:pic>
        <p:nvPicPr>
          <p:cNvPr id="166" name="Google Shape;166;p18" title="250409_1034.mp3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522922" y="435663"/>
            <a:ext cx="907925" cy="907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1" name="Google Shape;171;p19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172" name="Google Shape;172;p19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3" name="Google Shape;173;p19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4" name="Google Shape;174;p19"/>
          <p:cNvSpPr txBox="1"/>
          <p:nvPr/>
        </p:nvSpPr>
        <p:spPr>
          <a:xfrm>
            <a:off x="2950656" y="1985963"/>
            <a:ext cx="3786000" cy="122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8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WHAT WE LEARNED</a:t>
            </a:r>
            <a:endParaRPr sz="700"/>
          </a:p>
        </p:txBody>
      </p:sp>
      <p:sp>
        <p:nvSpPr>
          <p:cNvPr id="175" name="Google Shape;175;p19"/>
          <p:cNvSpPr txBox="1"/>
          <p:nvPr/>
        </p:nvSpPr>
        <p:spPr>
          <a:xfrm>
            <a:off x="3651254" y="3100388"/>
            <a:ext cx="30855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" sz="1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RCP Research Team</a:t>
            </a:r>
            <a:endParaRPr sz="700"/>
          </a:p>
        </p:txBody>
      </p:sp>
      <p:sp>
        <p:nvSpPr>
          <p:cNvPr id="176" name="Google Shape;176;p19"/>
          <p:cNvSpPr txBox="1"/>
          <p:nvPr/>
        </p:nvSpPr>
        <p:spPr>
          <a:xfrm>
            <a:off x="895350" y="85725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03.</a:t>
            </a:r>
            <a:endParaRPr sz="700"/>
          </a:p>
        </p:txBody>
      </p:sp>
      <p:sp>
        <p:nvSpPr>
          <p:cNvPr id="177" name="Google Shape;177;p19"/>
          <p:cNvSpPr/>
          <p:nvPr/>
        </p:nvSpPr>
        <p:spPr>
          <a:xfrm>
            <a:off x="2946839" y="406778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8" name="Google Shape;178;p19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79" name="Google Shape;179;p19"/>
          <p:cNvGrpSpPr/>
          <p:nvPr/>
        </p:nvGrpSpPr>
        <p:grpSpPr>
          <a:xfrm>
            <a:off x="6780193" y="-150375"/>
            <a:ext cx="3757231" cy="4214137"/>
            <a:chOff x="23020" y="10766"/>
            <a:chExt cx="10019282" cy="11237700"/>
          </a:xfrm>
        </p:grpSpPr>
        <p:cxnSp>
          <p:nvCxnSpPr>
            <p:cNvPr id="180" name="Google Shape;180;p19"/>
            <p:cNvCxnSpPr/>
            <p:nvPr/>
          </p:nvCxnSpPr>
          <p:spPr>
            <a:xfrm flipH="1" rot="10800000">
              <a:off x="2302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1" name="Google Shape;181;p19"/>
            <p:cNvCxnSpPr/>
            <p:nvPr/>
          </p:nvCxnSpPr>
          <p:spPr>
            <a:xfrm flipH="1" rot="10800000">
              <a:off x="55404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2" name="Google Shape;182;p19"/>
            <p:cNvCxnSpPr/>
            <p:nvPr/>
          </p:nvCxnSpPr>
          <p:spPr>
            <a:xfrm flipH="1" rot="10800000">
              <a:off x="108506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3" name="Google Shape;183;p19"/>
            <p:cNvCxnSpPr/>
            <p:nvPr/>
          </p:nvCxnSpPr>
          <p:spPr>
            <a:xfrm flipH="1" rot="10800000">
              <a:off x="161608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4" name="Google Shape;184;p19"/>
            <p:cNvCxnSpPr/>
            <p:nvPr/>
          </p:nvCxnSpPr>
          <p:spPr>
            <a:xfrm flipH="1" rot="10800000">
              <a:off x="214710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5" name="Google Shape;185;p19"/>
            <p:cNvCxnSpPr/>
            <p:nvPr/>
          </p:nvCxnSpPr>
          <p:spPr>
            <a:xfrm flipH="1" rot="10800000">
              <a:off x="267812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6" name="Google Shape;186;p19"/>
            <p:cNvCxnSpPr/>
            <p:nvPr/>
          </p:nvCxnSpPr>
          <p:spPr>
            <a:xfrm flipH="1" rot="10800000">
              <a:off x="320914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7" name="Google Shape;187;p19"/>
            <p:cNvCxnSpPr/>
            <p:nvPr/>
          </p:nvCxnSpPr>
          <p:spPr>
            <a:xfrm flipH="1" rot="10800000">
              <a:off x="374016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8" name="Google Shape;188;p19"/>
            <p:cNvCxnSpPr/>
            <p:nvPr/>
          </p:nvCxnSpPr>
          <p:spPr>
            <a:xfrm flipH="1" rot="10800000">
              <a:off x="427118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9" name="Google Shape;189;p19"/>
            <p:cNvCxnSpPr/>
            <p:nvPr/>
          </p:nvCxnSpPr>
          <p:spPr>
            <a:xfrm flipH="1" rot="10800000">
              <a:off x="480220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0"/>
          <p:cNvSpPr/>
          <p:nvPr/>
        </p:nvSpPr>
        <p:spPr>
          <a:xfrm>
            <a:off x="6578161" y="0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95" name="Google Shape;195;p20"/>
          <p:cNvGrpSpPr/>
          <p:nvPr/>
        </p:nvGrpSpPr>
        <p:grpSpPr>
          <a:xfrm>
            <a:off x="4877449" y="2618675"/>
            <a:ext cx="3752291" cy="1049575"/>
            <a:chOff x="4995000" y="196250"/>
            <a:chExt cx="3531901" cy="1049575"/>
          </a:xfrm>
        </p:grpSpPr>
        <p:sp>
          <p:nvSpPr>
            <p:cNvPr id="196" name="Google Shape;196;p20"/>
            <p:cNvSpPr txBox="1"/>
            <p:nvPr/>
          </p:nvSpPr>
          <p:spPr>
            <a:xfrm>
              <a:off x="4995000" y="196250"/>
              <a:ext cx="3531900" cy="30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r">
                <a:lnSpc>
                  <a:spcPct val="11000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solidFill>
                    <a:srgbClr val="8CA9AD"/>
                  </a:solidFill>
                  <a:latin typeface="Avenir"/>
                  <a:ea typeface="Avenir"/>
                  <a:cs typeface="Avenir"/>
                  <a:sym typeface="Avenir"/>
                </a:rPr>
                <a:t>ACCESS TO HEALTHCARE</a:t>
              </a:r>
              <a:endParaRPr sz="700"/>
            </a:p>
          </p:txBody>
        </p:sp>
        <p:sp>
          <p:nvSpPr>
            <p:cNvPr id="197" name="Google Shape;197;p20"/>
            <p:cNvSpPr txBox="1"/>
            <p:nvPr/>
          </p:nvSpPr>
          <p:spPr>
            <a:xfrm>
              <a:off x="4995000" y="517725"/>
              <a:ext cx="3531900" cy="72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r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1. Knowledge of where to go for acute healthcare needs is not explained well upon arrival </a:t>
              </a:r>
              <a:endParaRPr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endParaRPr>
            </a:p>
            <a:p>
              <a:pPr indent="0" lvl="0" marL="0" marR="0" rtl="0" algn="r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2.  Healthcare providers need to be able to identify when interpretation is going poorly so that they can address it </a:t>
              </a:r>
              <a:endParaRPr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grpSp>
        <p:nvGrpSpPr>
          <p:cNvPr id="198" name="Google Shape;198;p20"/>
          <p:cNvGrpSpPr/>
          <p:nvPr/>
        </p:nvGrpSpPr>
        <p:grpSpPr>
          <a:xfrm>
            <a:off x="514364" y="1442267"/>
            <a:ext cx="3752400" cy="2911169"/>
            <a:chOff x="514350" y="2614956"/>
            <a:chExt cx="3752400" cy="2911169"/>
          </a:xfrm>
        </p:grpSpPr>
        <p:sp>
          <p:nvSpPr>
            <p:cNvPr id="199" name="Google Shape;199;p20"/>
            <p:cNvSpPr txBox="1"/>
            <p:nvPr/>
          </p:nvSpPr>
          <p:spPr>
            <a:xfrm>
              <a:off x="514350" y="2614956"/>
              <a:ext cx="3752400" cy="30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1000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" sz="2000" u="none" cap="none" strike="noStrike">
                  <a:solidFill>
                    <a:srgbClr val="8CA9AD"/>
                  </a:solidFill>
                  <a:latin typeface="Avenir"/>
                  <a:ea typeface="Avenir"/>
                  <a:cs typeface="Avenir"/>
                  <a:sym typeface="Avenir"/>
                </a:rPr>
                <a:t>INTERPRETATION S</a:t>
              </a:r>
              <a:r>
                <a:rPr b="1" lang="en" sz="2000">
                  <a:solidFill>
                    <a:srgbClr val="8CA9AD"/>
                  </a:solidFill>
                  <a:latin typeface="Avenir"/>
                  <a:ea typeface="Avenir"/>
                  <a:cs typeface="Avenir"/>
                  <a:sym typeface="Avenir"/>
                </a:rPr>
                <a:t>ERVICES</a:t>
              </a:r>
              <a:endParaRPr b="1" sz="20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0" name="Google Shape;200;p20"/>
            <p:cNvSpPr txBox="1"/>
            <p:nvPr/>
          </p:nvSpPr>
          <p:spPr>
            <a:xfrm>
              <a:off x="514350" y="2935625"/>
              <a:ext cx="3752400" cy="259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1. Interpretation is rarely provided when the doctor is NOT present (check-in, labs, medical tests) </a:t>
              </a:r>
              <a:b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</a:b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2. Even when the doctor tries to get interpretation, it is very difficult to receive high quality interpretation </a:t>
              </a:r>
              <a:endParaRPr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endParaRPr>
            </a:p>
            <a:p>
              <a:pPr indent="0" lvl="0" marL="0" marR="0" rtl="0" algn="l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3. Without accurate interpretation, understanding of medical diagnoses and treatment plans is delayed and causes stress and confusion </a:t>
              </a:r>
              <a:endParaRPr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endParaRPr>
            </a:p>
            <a:p>
              <a:pPr indent="0" lvl="0" marL="0" marR="0" rtl="0" algn="l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4. </a:t>
              </a: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Receiving</a:t>
              </a: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 interpretation in Kinyarawandan isn’t </a:t>
              </a: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guaranteed</a:t>
              </a: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, and sometimes people will have to ask for interpretation in a 2nd language (Swahili)</a:t>
              </a:r>
              <a:endParaRPr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endParaRPr>
            </a:p>
            <a:p>
              <a:pPr indent="0" lvl="0" marL="0" marR="0" rtl="0" algn="l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5. </a:t>
              </a: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Interpretation is critical to quality healthcare and makes people feel more comfortable with service provision</a:t>
              </a:r>
              <a:endParaRPr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endParaRPr>
            </a:p>
            <a:p>
              <a:pPr indent="0" lvl="0" marL="0" marR="0" rtl="0" algn="l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6. Accessing friendly, culturally competent, and linguistically competent interpretation is not guaranteed </a:t>
              </a:r>
              <a:endParaRPr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201" name="Google Shape;201;p20"/>
          <p:cNvSpPr txBox="1"/>
          <p:nvPr/>
        </p:nvSpPr>
        <p:spPr>
          <a:xfrm>
            <a:off x="514350" y="476250"/>
            <a:ext cx="6523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CONGOLESE</a:t>
            </a:r>
            <a:r>
              <a:rPr b="1" lang="en" sz="36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 COMMUNITY</a:t>
            </a:r>
            <a:endParaRPr sz="500"/>
          </a:p>
        </p:txBody>
      </p:sp>
      <p:sp>
        <p:nvSpPr>
          <p:cNvPr id="202" name="Google Shape;202;p20"/>
          <p:cNvSpPr txBox="1"/>
          <p:nvPr/>
        </p:nvSpPr>
        <p:spPr>
          <a:xfrm>
            <a:off x="5318851" y="1442281"/>
            <a:ext cx="33108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HOSPITAL SYSTEMS</a:t>
            </a:r>
            <a:endParaRPr b="1" sz="2000">
              <a:solidFill>
                <a:srgbClr val="8CA9AD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8CA9AD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03" name="Google Shape;203;p20"/>
          <p:cNvSpPr txBox="1"/>
          <p:nvPr/>
        </p:nvSpPr>
        <p:spPr>
          <a:xfrm>
            <a:off x="4877400" y="1763769"/>
            <a:ext cx="37524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84150" lvl="0" marL="22860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100"/>
              <a:buFont typeface="Avenir"/>
              <a:buAutoNum type="arabicPeriod"/>
            </a:pP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Navigating physical environments without language support is challenging </a:t>
            </a:r>
            <a:endParaRPr sz="11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184150" lvl="0" marL="22860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100"/>
              <a:buFont typeface="Avenir"/>
              <a:buAutoNum type="arabicPeriod"/>
            </a:pP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Insurance, charity care, and other forms of financial assistance do not make sense</a:t>
            </a:r>
            <a:endParaRPr sz="11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204" name="Google Shape;204;p20" title="250409_1035.mp3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347150" y="1122725"/>
            <a:ext cx="646500" cy="646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1"/>
          <p:cNvSpPr/>
          <p:nvPr/>
        </p:nvSpPr>
        <p:spPr>
          <a:xfrm>
            <a:off x="6578161" y="4020776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4" name="Google Shape;214;p21"/>
          <p:cNvSpPr/>
          <p:nvPr/>
        </p:nvSpPr>
        <p:spPr>
          <a:xfrm>
            <a:off x="514350" y="-80360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4"/>
                </a:lnTo>
                <a:lnTo>
                  <a:pt x="0" y="313318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5" name="Google Shape;215;p21"/>
          <p:cNvSpPr txBox="1"/>
          <p:nvPr/>
        </p:nvSpPr>
        <p:spPr>
          <a:xfrm>
            <a:off x="2813850" y="621225"/>
            <a:ext cx="39375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RECOMMENDATIONS</a:t>
            </a:r>
            <a:endParaRPr sz="1500"/>
          </a:p>
        </p:txBody>
      </p:sp>
      <p:sp>
        <p:nvSpPr>
          <p:cNvPr id="216" name="Google Shape;216;p21"/>
          <p:cNvSpPr txBox="1"/>
          <p:nvPr/>
        </p:nvSpPr>
        <p:spPr>
          <a:xfrm>
            <a:off x="319650" y="1646896"/>
            <a:ext cx="8514300" cy="282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03200" lvl="0" marL="2286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400"/>
              <a:buFont typeface="Avenir"/>
              <a:buAutoNum type="arabicPeriod"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Being friendly goes a long way in making non-english speaking patients feel safe and welcomed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203200" lvl="0" marL="2286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400"/>
              <a:buFont typeface="Avenir"/>
              <a:buAutoNum type="arabicPeriod"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Make Check-In kiosks more accessible by providing interpretation or translation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3. Honor patient’s preferences for gender of interpreter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4. Prepare for interpretation ahead of time so that patients don’t have to wait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5. Appointment reminders and all other communication should be done with interpretation or translation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6. Honor interpretation modality preference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7. To ensure continuity of care, have interpretation provided for all communications with patients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8. When referring people, ensure that the referral is within the same city, and accessible via bus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9. Make charity care decisions more transparent 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10. Reduce the amount of time in between appointments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11. Check to ensure that the correct language is available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217" name="Google Shape;217;p21" title="250409_1037.mp3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897975" y="522163"/>
            <a:ext cx="629225" cy="629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