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Roboto Medium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RobotoMedium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RobotoMedium-italic.fntdata"/><Relationship Id="rId23" Type="http://schemas.openxmlformats.org/officeDocument/2006/relationships/font" Target="fonts/Roboto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Roboto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a6fa9396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2afa6fa9396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afa6fa9396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2afa6fa9396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afa6fa9396_0_16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2afa6fa9396_0_16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g2afa6fa9396_0_163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2afa6fa9396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g2afa6fa9396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fa6fa9396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2afa6fa9396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afa6fa9396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2afa6fa9396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3ddbc217a5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3ddbc217a5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afa6fa9396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afa6fa9396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afa6fa9396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7" name="Google Shape;147;g2afa6fa9396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48" name="Google Shape;148;g2afa6fa9396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2afa6fa9396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2afa6fa9396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1" name="Google Shape;151;g2afa6fa9396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afa6fa9396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afa6fa9396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afa6fa9396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2afa6fa9396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3cb04d8f28_0_0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3" name="Google Shape;203;g33cb04d8f28_0_0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4" name="Google Shape;204;g33cb04d8f28_0_0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g33cb04d8f28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33cb04d8f28_0_0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7" name="Google Shape;207;g33cb04d8f28_0_0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1642560" y="1342826"/>
            <a:ext cx="63204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3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Informe de la Comunidad</a:t>
            </a:r>
            <a:endParaRPr sz="700"/>
          </a:p>
        </p:txBody>
      </p:sp>
      <p:sp>
        <p:nvSpPr>
          <p:cNvPr id="59" name="Google Shape;59;p13"/>
          <p:cNvSpPr txBox="1"/>
          <p:nvPr/>
        </p:nvSpPr>
        <p:spPr>
          <a:xfrm>
            <a:off x="5101842" y="3282314"/>
            <a:ext cx="2861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oogle Shape;217;p22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18" name="Google Shape;218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2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" name="Google Shape;220;p22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¿QUE SIGUE?</a:t>
            </a:r>
            <a:endParaRPr sz="700"/>
          </a:p>
        </p:txBody>
      </p:sp>
      <p:sp>
        <p:nvSpPr>
          <p:cNvPr id="221" name="Google Shape;221;p22"/>
          <p:cNvSpPr txBox="1"/>
          <p:nvPr/>
        </p:nvSpPr>
        <p:spPr>
          <a:xfrm>
            <a:off x="3651154" y="2976913"/>
            <a:ext cx="30855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en" sz="15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Equipo de investigación de RCP</a:t>
            </a:r>
            <a:endParaRPr sz="700">
              <a:solidFill>
                <a:schemeClr val="dk1"/>
              </a:solidFill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5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2" name="Google Shape;222;p22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23" name="Google Shape;223;p22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4" name="Google Shape;224;p22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25" name="Google Shape;225;p22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26" name="Google Shape;226;p22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7" name="Google Shape;227;p22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8" name="Google Shape;228;p22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2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0" name="Google Shape;230;p22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1" name="Google Shape;231;p22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2" name="Google Shape;232;p22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3" name="Google Shape;233;p22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4" name="Google Shape;234;p22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5" name="Google Shape;235;p22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3"/>
          <p:cNvSpPr/>
          <p:nvPr/>
        </p:nvSpPr>
        <p:spPr>
          <a:xfrm>
            <a:off x="6616261" y="-636175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2" name="Google Shape;242;p23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43" name="Google Shape;243;p23" title="Community Report Back Flow Chart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1550" y="389100"/>
            <a:ext cx="8255002" cy="4365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24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49" name="Google Shape;249;p2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24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1" name="Google Shape;251;p24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2" name="Google Shape;252;p24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3" name="Google Shape;253;p24"/>
          <p:cNvSpPr txBox="1"/>
          <p:nvPr/>
        </p:nvSpPr>
        <p:spPr>
          <a:xfrm>
            <a:off x="2430780" y="2092325"/>
            <a:ext cx="5310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3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¡Gracias!</a:t>
            </a:r>
            <a:endParaRPr sz="700"/>
          </a:p>
        </p:txBody>
      </p:sp>
      <p:sp>
        <p:nvSpPr>
          <p:cNvPr id="254" name="Google Shape;254;p24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7" name="Google Shape;67;p14"/>
          <p:cNvSpPr txBox="1"/>
          <p:nvPr/>
        </p:nvSpPr>
        <p:spPr>
          <a:xfrm>
            <a:off x="4786125" y="3495675"/>
            <a:ext cx="3843600" cy="12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TABLA DE CONTENIDO </a:t>
            </a:r>
            <a:endParaRPr b="1" sz="38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2177985" y="125190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¿Que es </a:t>
            </a: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CRHE?</a:t>
            </a:r>
            <a:endParaRPr sz="700"/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2012897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LO QUE HICIMOS</a:t>
            </a:r>
            <a:endParaRPr sz="700"/>
          </a:p>
        </p:txBody>
      </p:sp>
      <p:sp>
        <p:nvSpPr>
          <p:cNvPr id="72" name="Google Shape;72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2177985" y="2773891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LO QUE APRENDIMOS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2177985" y="353488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¿QUE SIGUE? </a:t>
            </a:r>
            <a:endParaRPr sz="700"/>
          </a:p>
        </p:txBody>
      </p:sp>
      <p:sp>
        <p:nvSpPr>
          <p:cNvPr id="76" name="Google Shape;76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2" name="Google Shape;82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4" name="Google Shape;84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5"/>
          <p:cNvSpPr txBox="1"/>
          <p:nvPr/>
        </p:nvSpPr>
        <p:spPr>
          <a:xfrm>
            <a:off x="2950656" y="1871661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¿Que es </a:t>
            </a: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CRHE?</a:t>
            </a:r>
            <a:endParaRPr sz="700"/>
          </a:p>
        </p:txBody>
      </p:sp>
      <p:sp>
        <p:nvSpPr>
          <p:cNvPr id="87" name="Google Shape;87;p15"/>
          <p:cNvSpPr txBox="1"/>
          <p:nvPr/>
        </p:nvSpPr>
        <p:spPr>
          <a:xfrm>
            <a:off x="3430268" y="2986086"/>
            <a:ext cx="330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</a:t>
            </a:r>
            <a:r>
              <a:rPr i="1" lang="en" sz="15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Investigación Comunitaria</a:t>
            </a:r>
            <a:endParaRPr sz="700"/>
          </a:p>
        </p:txBody>
      </p:sp>
      <p:sp>
        <p:nvSpPr>
          <p:cNvPr id="88" name="Google Shape;88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89" name="Google Shape;89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90" name="Google Shape;90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1" name="Google Shape;91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" name="Google Shape;92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9" name="Google Shape;99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6"/>
          <p:cNvSpPr txBox="1"/>
          <p:nvPr/>
        </p:nvSpPr>
        <p:spPr>
          <a:xfrm>
            <a:off x="479455" y="418101"/>
            <a:ext cx="7905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PROYECTO CRHE DE RCP</a:t>
            </a:r>
            <a:endParaRPr sz="700"/>
          </a:p>
        </p:txBody>
      </p:sp>
      <p:grpSp>
        <p:nvGrpSpPr>
          <p:cNvPr id="107" name="Google Shape;107;p16"/>
          <p:cNvGrpSpPr/>
          <p:nvPr/>
        </p:nvGrpSpPr>
        <p:grpSpPr>
          <a:xfrm>
            <a:off x="1988925" y="1006838"/>
            <a:ext cx="5332240" cy="3982417"/>
            <a:chOff x="2857240" y="1198100"/>
            <a:chExt cx="3290693" cy="2750668"/>
          </a:xfrm>
        </p:grpSpPr>
        <p:sp>
          <p:nvSpPr>
            <p:cNvPr id="108" name="Google Shape;108;p16"/>
            <p:cNvSpPr/>
            <p:nvPr/>
          </p:nvSpPr>
          <p:spPr>
            <a:xfrm>
              <a:off x="3271198" y="1463313"/>
              <a:ext cx="2599200" cy="1998900"/>
            </a:xfrm>
            <a:prstGeom prst="triangle">
              <a:avLst>
                <a:gd fmla="val 50000" name="adj"/>
              </a:avLst>
            </a:prstGeom>
            <a:solidFill>
              <a:srgbClr val="BBCB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6"/>
            <p:cNvSpPr txBox="1"/>
            <p:nvPr/>
          </p:nvSpPr>
          <p:spPr>
            <a:xfrm>
              <a:off x="3976407" y="2120145"/>
              <a:ext cx="1189800" cy="139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Investigación comunitaria para comprender el acceso al lenguaje para pacientes con LEP en la atención médica en el Triángulo, para desarrollar recomendaciones para proveedores y sistemas de atención médica, con el fin de reducir la inequidad en salud para todos.</a:t>
              </a:r>
              <a:endParaRPr sz="1000">
                <a:solidFill>
                  <a:srgbClr val="1B786F"/>
                </a:solidFill>
              </a:endParaRPr>
            </a:p>
          </p:txBody>
        </p:sp>
        <p:grpSp>
          <p:nvGrpSpPr>
            <p:cNvPr id="110" name="Google Shape;110;p16"/>
            <p:cNvGrpSpPr/>
            <p:nvPr/>
          </p:nvGrpSpPr>
          <p:grpSpPr>
            <a:xfrm>
              <a:off x="3698064" y="3159725"/>
              <a:ext cx="2449869" cy="789043"/>
              <a:chOff x="3698064" y="3159725"/>
              <a:chExt cx="2449869" cy="789043"/>
            </a:xfrm>
          </p:grpSpPr>
          <p:sp>
            <p:nvSpPr>
              <p:cNvPr id="111" name="Google Shape;111;p16"/>
              <p:cNvSpPr/>
              <p:nvPr/>
            </p:nvSpPr>
            <p:spPr>
              <a:xfrm rot="10800000">
                <a:off x="3698064" y="3575617"/>
                <a:ext cx="1740900" cy="12540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D7E7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16"/>
              <p:cNvSpPr txBox="1"/>
              <p:nvPr/>
            </p:nvSpPr>
            <p:spPr>
              <a:xfrm rot="620">
                <a:off x="3771608" y="3655818"/>
                <a:ext cx="1662900" cy="29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D7E75"/>
                    </a:solidFill>
                    <a:latin typeface="Roboto"/>
                    <a:ea typeface="Roboto"/>
                    <a:cs typeface="Roboto"/>
                    <a:sym typeface="Roboto"/>
                  </a:rPr>
                  <a:t>Investigar, analizar datos</a:t>
                </a:r>
                <a:endParaRPr sz="1100">
                  <a:solidFill>
                    <a:srgbClr val="1D7E75"/>
                  </a:solidFill>
                </a:endParaRPr>
              </a:p>
            </p:txBody>
          </p:sp>
          <p:sp>
            <p:nvSpPr>
              <p:cNvPr id="113" name="Google Shape;113;p16"/>
              <p:cNvSpPr/>
              <p:nvPr/>
            </p:nvSpPr>
            <p:spPr>
              <a:xfrm>
                <a:off x="5582733" y="3159725"/>
                <a:ext cx="565200" cy="565500"/>
              </a:xfrm>
              <a:prstGeom prst="ellipse">
                <a:avLst/>
              </a:prstGeom>
              <a:solidFill>
                <a:srgbClr val="1D7E7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02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4" name="Google Shape;114;p16"/>
            <p:cNvGrpSpPr/>
            <p:nvPr/>
          </p:nvGrpSpPr>
          <p:grpSpPr>
            <a:xfrm>
              <a:off x="2857240" y="1406958"/>
              <a:ext cx="1425485" cy="2318267"/>
              <a:chOff x="2857240" y="1406958"/>
              <a:chExt cx="1425485" cy="2318267"/>
            </a:xfrm>
          </p:grpSpPr>
          <p:sp>
            <p:nvSpPr>
              <p:cNvPr id="115" name="Google Shape;115;p16"/>
              <p:cNvSpPr/>
              <p:nvPr/>
            </p:nvSpPr>
            <p:spPr>
              <a:xfrm rot="-3360517">
                <a:off x="2960437" y="2297046"/>
                <a:ext cx="1629676" cy="12531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249C9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16"/>
              <p:cNvSpPr txBox="1"/>
              <p:nvPr/>
            </p:nvSpPr>
            <p:spPr>
              <a:xfrm rot="-3365016">
                <a:off x="2698724" y="1986218"/>
                <a:ext cx="1664030" cy="504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249C91"/>
                    </a:solidFill>
                    <a:latin typeface="Roboto"/>
                    <a:ea typeface="Roboto"/>
                    <a:cs typeface="Roboto"/>
                    <a:sym typeface="Roboto"/>
                  </a:rPr>
                  <a:t>Informe lo que aprendimos para mejorar el acceso a la interpretación y la atención médica</a:t>
                </a:r>
                <a:endParaRPr sz="1100">
                  <a:solidFill>
                    <a:srgbClr val="249C91"/>
                  </a:solidFill>
                </a:endParaRPr>
              </a:p>
            </p:txBody>
          </p:sp>
          <p:sp>
            <p:nvSpPr>
              <p:cNvPr id="117" name="Google Shape;117;p16"/>
              <p:cNvSpPr/>
              <p:nvPr/>
            </p:nvSpPr>
            <p:spPr>
              <a:xfrm>
                <a:off x="3058183" y="3159725"/>
                <a:ext cx="565200" cy="565500"/>
              </a:xfrm>
              <a:prstGeom prst="ellipse">
                <a:avLst/>
              </a:prstGeom>
              <a:solidFill>
                <a:srgbClr val="249C91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03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8" name="Google Shape;118;p16"/>
            <p:cNvGrpSpPr/>
            <p:nvPr/>
          </p:nvGrpSpPr>
          <p:grpSpPr>
            <a:xfrm>
              <a:off x="4288708" y="1198100"/>
              <a:ext cx="1767434" cy="1861998"/>
              <a:chOff x="4288708" y="1198100"/>
              <a:chExt cx="1767434" cy="1861998"/>
            </a:xfrm>
          </p:grpSpPr>
          <p:sp>
            <p:nvSpPr>
              <p:cNvPr id="119" name="Google Shape;119;p16"/>
              <p:cNvSpPr/>
              <p:nvPr/>
            </p:nvSpPr>
            <p:spPr>
              <a:xfrm rot="3420919">
                <a:off x="4575050" y="2300047"/>
                <a:ext cx="1581515" cy="125402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55B5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6"/>
              <p:cNvSpPr/>
              <p:nvPr/>
            </p:nvSpPr>
            <p:spPr>
              <a:xfrm>
                <a:off x="4288708" y="1198100"/>
                <a:ext cx="565200" cy="565500"/>
              </a:xfrm>
              <a:prstGeom prst="ellipse">
                <a:avLst/>
              </a:prstGeom>
              <a:solidFill>
                <a:srgbClr val="155B5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01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21" name="Google Shape;121;p16"/>
              <p:cNvSpPr txBox="1"/>
              <p:nvPr/>
            </p:nvSpPr>
            <p:spPr>
              <a:xfrm rot="3420634">
                <a:off x="4640653" y="2101762"/>
                <a:ext cx="1673878" cy="292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Crear un estudio de investigación con las comunidades</a:t>
                </a:r>
                <a:endParaRPr sz="1100">
                  <a:solidFill>
                    <a:srgbClr val="155B55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27" name="Google Shape;127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9" name="Google Shape;129;p17"/>
          <p:cNvSpPr txBox="1"/>
          <p:nvPr/>
        </p:nvSpPr>
        <p:spPr>
          <a:xfrm>
            <a:off x="2308850" y="2133600"/>
            <a:ext cx="4518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LO QUE HICIMOS</a:t>
            </a:r>
            <a:endParaRPr sz="700"/>
          </a:p>
        </p:txBody>
      </p:sp>
      <p:sp>
        <p:nvSpPr>
          <p:cNvPr id="130" name="Google Shape;130;p17"/>
          <p:cNvSpPr txBox="1"/>
          <p:nvPr/>
        </p:nvSpPr>
        <p:spPr>
          <a:xfrm>
            <a:off x="3651254" y="2724149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5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Equipo de investigación del RCP</a:t>
            </a:r>
            <a:endParaRPr sz="700"/>
          </a:p>
        </p:txBody>
      </p:sp>
      <p:sp>
        <p:nvSpPr>
          <p:cNvPr id="131" name="Google Shape;131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32" name="Google Shape;132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4" name="Google Shape;134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35" name="Google Shape;135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18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5" name="Google Shape;155;p18"/>
          <p:cNvSpPr txBox="1"/>
          <p:nvPr/>
        </p:nvSpPr>
        <p:spPr>
          <a:xfrm>
            <a:off x="279627" y="2379300"/>
            <a:ext cx="3363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FOROS DE SALUD COMUNITARIA</a:t>
            </a:r>
            <a:endParaRPr sz="700"/>
          </a:p>
        </p:txBody>
      </p:sp>
      <p:sp>
        <p:nvSpPr>
          <p:cNvPr id="156" name="Google Shape;156;p18"/>
          <p:cNvSpPr txBox="1"/>
          <p:nvPr/>
        </p:nvSpPr>
        <p:spPr>
          <a:xfrm>
            <a:off x="2744004" y="404813"/>
            <a:ext cx="3294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ENTREVISTAS INDIVIDUALES</a:t>
            </a:r>
            <a:endParaRPr sz="700"/>
          </a:p>
        </p:txBody>
      </p:sp>
      <p:sp>
        <p:nvSpPr>
          <p:cNvPr id="157" name="Google Shape;157;p18"/>
          <p:cNvSpPr txBox="1"/>
          <p:nvPr/>
        </p:nvSpPr>
        <p:spPr>
          <a:xfrm>
            <a:off x="279625" y="3376863"/>
            <a:ext cx="2976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Nosotros llevamos a cabo 4 foros de salud comunitarios con mujeres que hablan Español, Árabe, Karen y Birmana.</a:t>
            </a:r>
            <a:endParaRPr sz="700"/>
          </a:p>
        </p:txBody>
      </p:sp>
      <p:sp>
        <p:nvSpPr>
          <p:cNvPr id="158" name="Google Shape;158;p18"/>
          <p:cNvSpPr txBox="1"/>
          <p:nvPr/>
        </p:nvSpPr>
        <p:spPr>
          <a:xfrm>
            <a:off x="2744004" y="1409703"/>
            <a:ext cx="32946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Nosotros llevamos a cabo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15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entrevistas individuales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hablando Español, Birmano, Karen, Kinyarwanda, Pastún, Dari y Árabe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sz="700"/>
          </a:p>
        </p:txBody>
      </p:sp>
      <p:sp>
        <p:nvSpPr>
          <p:cNvPr id="159" name="Google Shape;159;p18"/>
          <p:cNvSpPr txBox="1"/>
          <p:nvPr/>
        </p:nvSpPr>
        <p:spPr>
          <a:xfrm>
            <a:off x="5797107" y="2074498"/>
            <a:ext cx="3016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Encuestas de NL</a:t>
            </a:r>
            <a:endParaRPr sz="500"/>
          </a:p>
        </p:txBody>
      </p:sp>
      <p:sp>
        <p:nvSpPr>
          <p:cNvPr id="160" name="Google Shape;160;p18"/>
          <p:cNvSpPr txBox="1"/>
          <p:nvPr/>
        </p:nvSpPr>
        <p:spPr>
          <a:xfrm>
            <a:off x="5949863" y="2622188"/>
            <a:ext cx="2863500" cy="15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analyzed 1200 Language Navigator post-appointment surveys</a:t>
            </a:r>
            <a:endParaRPr b="0" i="0" sz="1500" u="none" cap="none" strike="noStrike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Analizamos 1200 encuestas de citas de Navegadores de Lenguaje 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18"/>
          <p:cNvSpPr txBox="1"/>
          <p:nvPr/>
        </p:nvSpPr>
        <p:spPr>
          <a:xfrm>
            <a:off x="3456054" y="3059542"/>
            <a:ext cx="287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Repaso de Pólizas </a:t>
            </a:r>
            <a:endParaRPr sz="700"/>
          </a:p>
        </p:txBody>
      </p:sp>
      <p:sp>
        <p:nvSpPr>
          <p:cNvPr id="162" name="Google Shape;162;p18"/>
          <p:cNvSpPr txBox="1"/>
          <p:nvPr/>
        </p:nvSpPr>
        <p:spPr>
          <a:xfrm>
            <a:off x="3456054" y="4026332"/>
            <a:ext cx="287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Repasamos las pólizas de acceso lingüístico de Duke, UNC, el estado, y el gobierno federal.</a:t>
            </a:r>
            <a:endParaRPr sz="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oogle Shape;167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68" name="Google Shape;168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0" name="Google Shape;170;p19"/>
          <p:cNvSpPr txBox="1"/>
          <p:nvPr/>
        </p:nvSpPr>
        <p:spPr>
          <a:xfrm>
            <a:off x="2950656" y="1985963"/>
            <a:ext cx="37860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LO QUE APRENDIMOS</a:t>
            </a:r>
            <a:endParaRPr sz="700"/>
          </a:p>
        </p:txBody>
      </p:sp>
      <p:sp>
        <p:nvSpPr>
          <p:cNvPr id="171" name="Google Shape;171;p19"/>
          <p:cNvSpPr txBox="1"/>
          <p:nvPr/>
        </p:nvSpPr>
        <p:spPr>
          <a:xfrm>
            <a:off x="3651154" y="3153713"/>
            <a:ext cx="30855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en" sz="15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Equipo de investigación de RCP</a:t>
            </a:r>
            <a:endParaRPr sz="700">
              <a:solidFill>
                <a:schemeClr val="dk1"/>
              </a:solidFill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172" name="Google Shape;172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73" name="Google Shape;173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5" name="Google Shape;175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76" name="Google Shape;176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8" name="Google Shape;178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3" name="Google Shape;183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5" name="Google Shape;185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0"/>
          <p:cNvSpPr/>
          <p:nvPr/>
        </p:nvSpPr>
        <p:spPr>
          <a:xfrm>
            <a:off x="6578161" y="0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1" name="Google Shape;191;p20"/>
          <p:cNvGrpSpPr/>
          <p:nvPr/>
        </p:nvGrpSpPr>
        <p:grpSpPr>
          <a:xfrm>
            <a:off x="4152900" y="3046750"/>
            <a:ext cx="4476739" cy="1222223"/>
            <a:chOff x="4153036" y="5475652"/>
            <a:chExt cx="4476739" cy="1222223"/>
          </a:xfrm>
        </p:grpSpPr>
        <p:sp>
          <p:nvSpPr>
            <p:cNvPr id="192" name="Google Shape;192;p20"/>
            <p:cNvSpPr txBox="1"/>
            <p:nvPr/>
          </p:nvSpPr>
          <p:spPr>
            <a:xfrm>
              <a:off x="4153036" y="5475652"/>
              <a:ext cx="44766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ACCESO A LA ATENCIÓN </a:t>
              </a:r>
              <a:r>
                <a:rPr b="1" lang="en" sz="18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MÉDICA</a:t>
              </a:r>
              <a:endParaRPr b="1" sz="1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3" name="Google Shape;193;p20"/>
            <p:cNvSpPr txBox="1"/>
            <p:nvPr/>
          </p:nvSpPr>
          <p:spPr>
            <a:xfrm>
              <a:off x="4877375" y="5783475"/>
              <a:ext cx="37524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1. El acceso a médicos especializados es difícil debido a la falta de seguro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2.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Los familiares no asegurados tienen mayor demora en obtener una cita (meses después de llamar para hacer una cita)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94" name="Google Shape;194;p20"/>
          <p:cNvSpPr txBox="1"/>
          <p:nvPr/>
        </p:nvSpPr>
        <p:spPr>
          <a:xfrm>
            <a:off x="514350" y="476250"/>
            <a:ext cx="5917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Comunidad Hispana</a:t>
            </a:r>
            <a:endParaRPr sz="700"/>
          </a:p>
        </p:txBody>
      </p:sp>
      <p:sp>
        <p:nvSpPr>
          <p:cNvPr id="195" name="Google Shape;195;p20"/>
          <p:cNvSpPr txBox="1"/>
          <p:nvPr/>
        </p:nvSpPr>
        <p:spPr>
          <a:xfrm>
            <a:off x="514350" y="2538750"/>
            <a:ext cx="3973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SERVICIOS DE INTERPRETACIÓN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6" name="Google Shape;196;p20"/>
          <p:cNvSpPr txBox="1"/>
          <p:nvPr/>
        </p:nvSpPr>
        <p:spPr>
          <a:xfrm>
            <a:off x="514350" y="2859438"/>
            <a:ext cx="3705600" cy="22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1. Acceso a una interpretación amigable, culturalmente competente y lingüísticamente competente no es el estándar de atención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2. Sin una interpretación precisa, la comprensión de los diagnósticos médicos y los planes de tratamiento se retrasa y causa estrés y confusión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Los dialectos y acentos contribuyen a la confusión o falta de comunicación en la interpretación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</a:t>
            </a: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La interpretación es fundamental para una atención médica de calidad y hace que las personas se sientan más cómodas con la prestación del servicio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5586450" y="1421144"/>
            <a:ext cx="2963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SALUD ORAL</a:t>
            </a:r>
            <a:endParaRPr sz="700"/>
          </a:p>
        </p:txBody>
      </p:sp>
      <p:sp>
        <p:nvSpPr>
          <p:cNvPr id="198" name="Google Shape;198;p20"/>
          <p:cNvSpPr txBox="1"/>
          <p:nvPr/>
        </p:nvSpPr>
        <p:spPr>
          <a:xfrm>
            <a:off x="514351" y="1388856"/>
            <a:ext cx="3310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SISTEMAS HOSPITALARIOS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9" name="Google Shape;199;p20"/>
          <p:cNvSpPr txBox="1"/>
          <p:nvPr/>
        </p:nvSpPr>
        <p:spPr>
          <a:xfrm>
            <a:off x="4900650" y="1742619"/>
            <a:ext cx="37056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845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Char char="-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Acceso a un dentista es difícil porque es caro, hay falta de dentistas que acepten Medicare/Medicaid, el tiempo de espera para las citas es largo y los servicios necesarios no están incluidos en el seguro. </a:t>
            </a: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Muy pocas comunidades pueden obtener interpretación en el dentista</a:t>
            </a:r>
            <a:endParaRPr sz="700"/>
          </a:p>
        </p:txBody>
      </p:sp>
      <p:sp>
        <p:nvSpPr>
          <p:cNvPr id="200" name="Google Shape;200;p20"/>
          <p:cNvSpPr txBox="1"/>
          <p:nvPr/>
        </p:nvSpPr>
        <p:spPr>
          <a:xfrm>
            <a:off x="490950" y="1672894"/>
            <a:ext cx="3752400" cy="5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Navegar lugares sin apoyo </a:t>
            </a: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lingüístico</a:t>
            </a: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es un desafío 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8415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Dificultad para llenar los formularios de seguro, atención caritativa y otras formas de asistencia financiera.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21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1" name="Google Shape;211;p21"/>
          <p:cNvSpPr txBox="1"/>
          <p:nvPr/>
        </p:nvSpPr>
        <p:spPr>
          <a:xfrm>
            <a:off x="2813850" y="621225"/>
            <a:ext cx="393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RECOMENDACIONES </a:t>
            </a:r>
            <a:endParaRPr sz="1500"/>
          </a:p>
        </p:txBody>
      </p:sp>
      <p:sp>
        <p:nvSpPr>
          <p:cNvPr id="212" name="Google Shape;212;p21"/>
          <p:cNvSpPr txBox="1"/>
          <p:nvPr/>
        </p:nvSpPr>
        <p:spPr>
          <a:xfrm>
            <a:off x="314850" y="1576346"/>
            <a:ext cx="8514300" cy="32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9685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300"/>
              <a:buFont typeface="Avenir"/>
              <a:buAutoNum type="arabicPeriod"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Ser amable contribuye en gran medida a que los pacientes que no hablan inglés se sientan seguros y bienvenidos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9685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300"/>
              <a:buFont typeface="Avenir"/>
              <a:buAutoNum type="arabicPeriod"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Haga que los quioscos de facturación sean más accesibles con tal de que ofrezcan interpretación o traducción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Respetar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 las preferencias del paciente por el género del intérprete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Prepárese para la interpretación con anticipación para que los pacientes no tengan que esperar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Los recordatorios de citas y todas las demás comunicaciones se deben de hacer con interpretación o traducción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 Respetar las preferencias de modalidad de interpretación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Para garantizar la continuidad de la atención, tener interpretación para todas las comunicaciones con los pacientes 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Al referir personas, asegúrese de que la referencia se encuentre dentro de la misma ciudad y sea accesible en autobús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Hacer que las decisiones sobre atención caritativa sean más transparentes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Reducir el tiempo entre citas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 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Verifique que el idioma correcto esté disponible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